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0" r:id="rId3"/>
    <p:sldId id="294" r:id="rId4"/>
    <p:sldId id="265" r:id="rId5"/>
    <p:sldId id="286" r:id="rId6"/>
    <p:sldId id="266" r:id="rId7"/>
    <p:sldId id="277" r:id="rId8"/>
    <p:sldId id="268" r:id="rId9"/>
    <p:sldId id="296" r:id="rId10"/>
    <p:sldId id="287" r:id="rId11"/>
    <p:sldId id="267" r:id="rId12"/>
    <p:sldId id="282" r:id="rId13"/>
    <p:sldId id="298" r:id="rId14"/>
    <p:sldId id="288" r:id="rId15"/>
    <p:sldId id="269" r:id="rId16"/>
    <p:sldId id="279" r:id="rId17"/>
    <p:sldId id="290" r:id="rId18"/>
    <p:sldId id="271" r:id="rId19"/>
    <p:sldId id="272" r:id="rId20"/>
    <p:sldId id="292" r:id="rId21"/>
    <p:sldId id="283" r:id="rId22"/>
    <p:sldId id="300" r:id="rId23"/>
    <p:sldId id="289" r:id="rId24"/>
    <p:sldId id="273" r:id="rId25"/>
    <p:sldId id="274" r:id="rId26"/>
    <p:sldId id="304" r:id="rId27"/>
    <p:sldId id="285" r:id="rId28"/>
    <p:sldId id="305" r:id="rId29"/>
    <p:sldId id="301" r:id="rId30"/>
    <p:sldId id="275" r:id="rId31"/>
    <p:sldId id="303" r:id="rId32"/>
    <p:sldId id="276" r:id="rId33"/>
    <p:sldId id="291" r:id="rId34"/>
    <p:sldId id="293" r:id="rId35"/>
    <p:sldId id="306" r:id="rId36"/>
  </p:sldIdLst>
  <p:sldSz cx="12192000" cy="6858000"/>
  <p:notesSz cx="9931400" cy="67945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8CFC8DF-0379-4517-920D-78EB24586D7B}">
          <p14:sldIdLst>
            <p14:sldId id="256"/>
            <p14:sldId id="260"/>
            <p14:sldId id="294"/>
            <p14:sldId id="265"/>
            <p14:sldId id="286"/>
            <p14:sldId id="266"/>
            <p14:sldId id="277"/>
            <p14:sldId id="268"/>
            <p14:sldId id="296"/>
            <p14:sldId id="287"/>
            <p14:sldId id="267"/>
            <p14:sldId id="282"/>
            <p14:sldId id="298"/>
            <p14:sldId id="288"/>
            <p14:sldId id="269"/>
            <p14:sldId id="279"/>
            <p14:sldId id="290"/>
            <p14:sldId id="271"/>
            <p14:sldId id="272"/>
            <p14:sldId id="292"/>
            <p14:sldId id="283"/>
            <p14:sldId id="300"/>
            <p14:sldId id="289"/>
            <p14:sldId id="273"/>
            <p14:sldId id="274"/>
            <p14:sldId id="304"/>
            <p14:sldId id="285"/>
            <p14:sldId id="305"/>
            <p14:sldId id="301"/>
            <p14:sldId id="275"/>
            <p14:sldId id="303"/>
            <p14:sldId id="276"/>
            <p14:sldId id="291"/>
            <p14:sldId id="293"/>
            <p14:sldId id="306"/>
          </p14:sldIdLst>
        </p14:section>
        <p14:section name="未命名的章節" id="{464EEC62-000E-4783-8881-6B43E77A56C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0" autoAdjust="0"/>
    <p:restoredTop sz="85986" autoAdjust="0"/>
  </p:normalViewPr>
  <p:slideViewPr>
    <p:cSldViewPr snapToGrid="0">
      <p:cViewPr varScale="1">
        <p:scale>
          <a:sx n="97" d="100"/>
          <a:sy n="97" d="100"/>
        </p:scale>
        <p:origin x="13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F771794-F4E6-4EB5-80A0-B9E16D64FF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8F2AB0A-267F-4170-8401-D72740149E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47FBC-42DB-4656-B87E-5E0303CB3344}" type="datetimeFigureOut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2F7491-DBDE-4F96-8229-4F30C0F10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C7DAD9-4A97-4CAE-B25F-8C27994C43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8D8AE-79F0-4240-84B3-C90548DB4B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68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3-07-25T02:18:23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2640 11722 234 0,'-2'0'255'0,"0"3"-104"15,-4-2-47-15,4 2-14 16,0-2 0-16,0 2-8 15,2-3-32-15,-4 0-22 16,4 0-2-16,-3 2 5 16,-1-2-7-16,2 0 0 15,-4 0 5-15,-2 0-7 16,-1 0-7-16,-3 1 14 16,0 4-8-16,1-5-5 0,-3 2-4 15,-1-2-12 1,2 0 2-16,-5-2-2 0,0-4 0 15,2 1-1 1,-2 0-7-16,3-2 7 0,1-2-9 16,-3 0-4-16,5-5 1 15,1 2-5-15,1-3-15 16,0-6 27-16,1 3-11 16,1-4-4-16,1 0-3 15,-2 0 6-15,6 2-19 16,1-4-16-16,0 0 25 15,2-4 2-15,0 0 4 16,2-3-8-16,0 10 12 0,1 4 9 16,-3-1 7-1,2 4-10-15,0 0-13 0,5-2 1 16,-2 0 12-16,-1 4 6 16,2-2 4-16,-1 3-7 15,2 0 3-15,0 7-1 16,-1 2-5-16,3-1 11 15,3 3 0-15,-2-1 0 16,5 1 1-16,2 0 0 16,-1 0 0-16,3 0 0 15,-1 0 1-15,4 0 0 16,0 0 0-16,1 0 5 0,-6 0 3 16,4 0 3-1,-5 0-5-15,-3 1 8 0,1 2 3 16,-2 1 2-16,1-2-2 15,1 4-5-15,-3-4 1 16,1 2 5-16,-3 0 7 16,3 2-2-16,0 2-2 15,-1 0-5-15,2 0 7 16,-1 0-2-16,-4 2-7 16,3-2-3-16,3 4-6 15,-5-3-4-15,-1 0-1 16,2 0 0-16,-4-4 8 15,1 5-2-15,-5-3-5 16,0-2 4-16,0 5 6 16,4-1-12-16,-4-2 0 0,-2 6 9 15,2-3-8-15,-2 4 1 16,-2-2-2-16,2 4 8 16,0 0-4-16,-2-2 2 15,2 2-4-15,-3-4-1 16,0 4 0-16,1-4 0 15,0 0 0-15,-2 0-1 16,-1 0 0-16,1 4-1 16,-2-4 0-16,0 4 0 15,-2 0-5-15,-1-2 6 16,-5 4 0-16,6-3 7 16,-3-4-6-16,-1 3-1 15,-5 1 0-15,1 0-16 0,-6 4-8 16,4-7-9-1,-3 0-36-15,2-5-64 0,-1-7-4 16,-32-13-46-16</inkml:trace>
  <inkml:trace contextRef="#ctx0" brushRef="#br0" timeOffset="3864.64">2539 11803 376 0,'0'0'182'0,"0"0"-106"15,3 0-25-15,-3 0-12 16,0 0-4-16,2 0-25 16,-2 0-1-16,2 0-9 15,-2 0 1-15,0 0 8 16,0 0-9-16,0 0 0 15,-2 2 26-15,0 0 2 16,-1-2 7-16,-1 4-2 16,2-4 7-16,-1 1-17 15,3 2-5-15,-2-3-12 16,2 1-6-16,0-1 0 0,2 3 1 16,-2-1 0-16,3-2 6 15,-3 2-6-15,0 0 7 16,0-2-7-16,-3 0 6 15,3 0 8-15,0 0 0 16,-2 0 1-16,2 0-15 16,0 0 0-16,0 0-1 15,2 0 0-15,-2 0 1 16,0 0-1-16,0 0 0 16,0 0 0-16,0 0 0 15,0 0 0-15,0 0 0 16,0 0 0-16,0 0 1 0,0 0-1 15,0 0-1 1,0 0-1-16,0 0 2 0,0 0-1 16,0 0-5-16,0 0-9 15,0 0 15-15,-2 12 10 16,0-6 2-16,2-2-11 16,0 0 7-16,-2 4-7 15,2-2-1-15,0 4 1 16,0 0 0-16,-2 2 0 15,2 0 7-15,-2-2-7 16,2 6 8-16,-3 0-8 16,-1 4 0-16,2 0 8 15,-3 3-3-15,5 0-5 16,0 4 14-16,0 0-5 16,0 8 5-16,0-3 2 0,0 1-8 15,2-2 16-15,1 1-15 16,-1 2-9-16,0 2 4 15,0 4 2-15,1-1-6 16,-1-2 6-16,0-2-1 16,0 1 7-16,0-4-2 15,3 2 5-15,1-4-4 16,1-2 0-16,0-2-4 16,-3 2 13-16,3 0-12 15,2-2 3-15,0 0 1 16,-3 2-7-16,3 0-5 15,-1 6 8-15,0 1-8 16,-1-1 0-16,1 2 0 0,-2-2 8 16,-2-2 6-16,-2-2 0 15,2-4 0-15,1 4 5 16,-1 2 2-16,-2 4 10 16,2 1-2-16,6-4-11 15,-3 4-8-15,3-3-10 16,2 3 1-16,3 2 7 15,1 5-8-15,-5-2 1 16,4 1-1-16,-3 0 8 16,-3-7 6-16,-3 1 17 15,1-10-13-15,2 0-1 16,-5-5-1-16,1-2-2 0,-3-2-2 16,2 0-1-16,0-2-3 15,4 4-8-15,-2-2 7 16,5 4-1-16,-1 2 8 15,-2 2-3-15,1-4 5 16,3 6 8-16,-6-3 10 16,1-6-17-16,-1-1-6 15,-1-1-2-15,-3-7-9 16,3-6-1-16,-3 4 0 16,5 0 1-16,-3 0 0 15,0 5-1-15,3 0 1 16,0 3-1-16,0 4 1 15,-1 2 5-15,1 0-5 0,-3-6-1 16,-2-6 8 0,0-2-8-16,1-1 1 0,-3-6-1 15,0-1-9-15,0 0 3 16,3 0-2-16,-3 0-1 16,0 0 4-16,0 0 4 15,0-1 1-15,0 1-14 16,0 0-10-16,-3-5 3 15,3 5 2-15,0 5 10 16,0-5 8-16,0 0 1 16,0 0 0-16,0 0 1 15,0 0-1-15,0 0 0 16,0 0 0-16,0 0-7 16,0 0-25-16,0 0-46 15,0 0-4-15,0 0-7 16,0 0-1-16,0 0-12 0,7-13-60 15,-5 1-69-15,-4-44-43 16</inkml:trace>
  <inkml:trace contextRef="#ctx0" brushRef="#br0" timeOffset="4564.67">2738 14209 822 0,'-4'2'245'0,"1"-2"-89"16,-4 2-8-16,3 3-29 0,4-4-40 15,2 1-50-15,-2 0-29 16,2-2-7-16,-2 2-7 15,3-2 2 1,1 0 4-16,3 2 8 0,6-2 1 16,-4 2 0-16,0-2 0 15,2 1 1-15,3 5 5 16,-1-1 16-16,1-1-2 16,3 2-5-16,1 0-7 15,4 2-3-15,-4 2-6 16,2-6 0-16,-2 0 1 15,0 2-1-15,-1-6-1 16,-5 2 0-16,-6-2 0 16,-1 0-5-16,-3 0 0 15,0 0-5-15,-2 2 6 0,0-2 4 16,0 0 1-16,0 0-1 16,0 0 0-16,0-2 1 15,2 2-2-15,-2 0 2 16,0-2-2-16,0 2 2 15,2 0-1-15,4-2-1 16,-2-6-4-16,2-2 6 16,3-8-5-16,5-6 5 15,1-2 0-15,-1-4-17 16,-1-4-70-16,0-2-69 16,1-18-115-16,1-101-372 15</inkml:trace>
  <inkml:trace contextRef="#ctx0" brushRef="#br0" timeOffset="11581.63">5153 11759 192 0,'-5'0'148'15,"1"0"-40"-15,-7 0-22 0,4 0-34 16,-4-2-1-16,5-2-16 16,-3-2-11-16,1-5-5 15,4 4 13-15,0-1-8 16,2-1-12-16,0 6-5 15,-3-2 19-15,3 4 14 16,-2 1-7-16,2 0 9 16,-4 0 2-16,4 0-13 15,0-3-14-15,-2 1-10 16,-1-2-6-16,-1 3 0 16,2-7-1-16,-6-1 1 15,6 1-1-15,-1-6 0 16,-1 1 1-16,-1-2-1 0,2-2 0 15,-1-4 0 1,1 3 0-16,3 2 0 0,0-2-1 16,2-2 1-16,0-2-2 15,4 2-7-15,1 4-7 16,-3 0 1-16,0 4 7 16,2-2-2-16,4 2-7 15,-2 2 5-15,1 2 6 16,-1-5 5-16,6 4-1 15,-3-1 1-15,-1 2-1 0,2-1 1 16,-4 1 0 0,5 2-5-16,-5 2 0 0,4 0-2 15,-1 3 8-15,2-6 15 16,0 5-5-16,0 2 1 16,2-2-4-16,3 0-1 15,-1 2-5-15,3 0 0 16,-5-2 0-16,3 0 0 15,1 4 0-15,-2-2-1 16,-2 2-5-16,3 2 5 16,-3 5 0-16,1-4 8 15,1 4 2-15,-1-1-4 16,-2-2-5-16,2-2 0 16,-5-1 0-16,0 2-1 15,-3 1 0-15,2-2-12 0,-4 1 0 16,2 2 7-16,-6 3 5 15,3-2 14-15,-6 2 4 16,1 4-2-16,-2-1-2 16,0 2-1-16,-4 3-5 15,2-1-1-15,-1 0-1 16,1 3-5-16,-1-2 0 16,-2 2 0-16,4 0 1 15,1-4-2-15,2-2 6 16,2 0-5-16,-2-6 1 15,0-4 5-15,2 2-6 16,-5 0 1-16,3-2-1 16,-5 4 1-16,-2 4 4 0,-2 0-6 15,2 6 0 1,-2 1 0-16,-2-1 0 0,1 1-1 16,-1 0-9-16,-3 1-10 15,3-6-20-15,-1-2-89 16,-21-12-152-16</inkml:trace>
  <inkml:trace contextRef="#ctx0" brushRef="#br0" timeOffset="13998.4">5260 11819 181 0,'-2'0'209'15,"0"0"-80"-15,0 2-53 16,2-2-4-16,-2 2-4 16,2-2-19-16,-4 2-11 15,4-2-16-15,0 0-1 16,0 0-3-16,0 1-1 15,-4-1 1-15,4 6 9 0,-4-1 24 16,2-1-3 0,-1 4-11-16,-1 2-4 0,2-2-6 15,-2 1-4-15,2 6-7 16,-4 1 4-16,4-2 1 16,-2 4 6-16,-1-2-2 15,-1 0-1-15,2 2-6 16,-1 0-4-16,0 4-13 15,1-2 10-15,-1 6-10 16,-1 0 1-16,4 2-1 16,-3 5 11-16,1 1-6 15,-1 2 5-15,3 4-10 16,0 0 5-16,-1-2 17 16,1 4 25-16,2-4-14 15,-2-2-17-15,4 2-4 0,-2-5-1 16,2 3-4-16,1-2-7 15,1 3 5-15,1 4-5 16,2 3 0-16,-1 2 0 16,-2 0 5-16,3 2 12 15,-3 0 3-15,4-1 1 16,-4-1 1-16,5-2-8 16,-3-3-5-16,-2-4-8 15,2 2 7-15,-2-6 1 16,0-1-1-16,3 3-7 15,-3-3-1-15,4 2 1 0,-4-3-1 16,2-2 7-16,-1 1-8 16,1 0 1-16,-2-4 0 15,4 2 37-15,-2 0-26 16,1 2-11-16,-1 4 7 16,1-5-2-16,0-3-5 15,0 0 5-15,-3-5-5 16,2 0 7-16,1-1-7 15,-2-8 1-15,0 4-2 16,3 0 0-16,-1 0 0 16,4 6 0-16,0-2 2 15,-2 2-1-15,3-2 0 16,1 3 0-16,-5-4 0 16,2-3 0-16,-4 2-1 15,1-2 0-15,1-3 1 0,-2 0-1 16,-2 0 1-16,2-4-1 15,-1 4 2-15,1 1-2 16,-1 0 2-16,4 2-1 16,-2-1 0-16,-1-2-1 15,-2-3-2-15,1-2 2 16,0 0 0-16,-3-4 0 16,-2-1 1-16,2 0-1 15,0 5 1-15,1-6-1 16,3 6 0-16,-4 0 0 15,3 1 0-15,-1 0 1 16,1-3 0-16,-3 0 0 0,0-2-1 16,1-2 0-16,-3 3 0 15,0-5-1-15,0 0 0 16,2 1 1-16,-2-1-1 16,-2 0 1-16,2 0 0 15,2 2 0-15,-2 0 0 16,4 0 0-16,-2 3 1 15,-2 1-1-15,2 1 2 16,1-3 4-16,-1 0 0 16,-2-2-6-16,4 2 0 15,-4-4-1-15,0 0-6 16,0-4-8-16,0 8 4 16,0-4 11-16,0 0 0 15,0 0 0-15,0 0 0 16,0 0-1-16,0 0-8 15,0 0-3-15,2-4-9 16,-2 4-4-16,-2 0 5 0,2 0 8 16,0 0 6-16,0 0 6 15,0 0 0-15,0 0 6 16,0 0-5-16,0 0 0 16,0 0 0-16,0 0-1 15,0 0-1-15,0 0-1 16,0 0-4-16,0 0 6 15,0 0-1-15,0 0 0 16,0 0 1-16,0 0 1 16,0 0 0-16,0 0 8 15,0 0-9-15,0 0 0 0,0 0-2 16,0 0 1-16,0 0 0 16,0 0-4-16,0 0 5 15,0 0 0-15,0 0 6 16,0 0-6-16,0 0 0 15,0 0-1-15,0 0 0 16,0 0 1-16,10 15 0 16,-8-12 1-16,0 1-1 15,0 0 1-15,-2-3-1 16,2 2 0-16,0-3 0 16,-2 0 0-16,0 4-6 15,3-2-3-15,-3 2-8 0,2 0 4 16,2-3-2-16,-2 2 9 15,1 1 6-15,-3-2 0 16,0-2 1-16,0 0 0 16,3 0-1-16,-3 4-1 15,2 0-5-15,2-4 6 16,-2 3 0-16,0-2 0 16,-2 1 1-16,0-2 1 15,0 2-2-15,0-2 2 16,0 2-2-16,0-2 0 15,0 0-7-15,2-2-32 16,-2 0-76-16,3-1-98 16,15-50-298-16</inkml:trace>
  <inkml:trace contextRef="#ctx0" brushRef="#br0" timeOffset="16515.65">5676 14189 523 0,'0'0'147'0,"0"0"-106"15,0 4-29-15,0-4-12 16,2 2 0-16,4-2-9 16,-2 0-3-16,0 0-7 15,1-2 17-15,-5 2 2 16,2-4 9-16,-2 4 17 15,0 0 5-15,0 0 11 16,-2 4-1-16,2-4-2 0,-2 0-14 16,-1 2-13-1,6-2-4-15,-3 0 2 0,0 0-4 16,0 0-5-16,0 0-1 16,-3 3 0-16,6-3 0 15,-3 3 0-15,2-1 11 16,2 4 4-16,0 3-3 15,6 0-10-15,-6 3 6 16,3 0-7-16,1 2 1 16,-1 0 6-16,0 4-2 15,2-4-1-15,-3-2-4 16,-3 4-1-16,1-4 9 16,-4 1-1-16,2-4-1 15,-2-5-1-15,0-2 11 0,0-2-2 16,0 0-5-16,0 4 2 15,-2-8 2-15,2 4-5 16,0 0 9-16,-2 0-17 16,-3 0 13-16,1 4 4 15,-5 0 4-15,2 0-2 16,0 0-2-16,3-2-2 16,-2 2-5-16,1-2 11 15,1 3 1-15,-6-4-4 16,4-1 10-16,0 5 4 15,-8-5-5-15,1 0-23 16,-2-5-5-16,-8-3-24 16,-6-3-110-16,-60-38-209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5495" y="0"/>
            <a:ext cx="4303607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52267-15AC-46AD-8713-6CF63C2C9401}" type="datetimeFigureOut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3140" y="3269853"/>
            <a:ext cx="794512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03607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5495" y="6453596"/>
            <a:ext cx="4303607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5303-2774-4332-AF51-5C1F0BC707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38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S17-2083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0.nlp4if-1.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5303-2774-4332-AF51-5C1F0BC707FB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991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台灣的新聞媒體在特定的</a:t>
            </a:r>
            <a:r>
              <a:rPr lang="en-US" altLang="zh-TW" sz="12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topic</a:t>
            </a:r>
            <a:r>
              <a:rPr lang="zh-TW" altLang="en-US" sz="12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有不同的傾向性，尤其在政治新聞，各個新聞台報導內容的比重與用詞不盡相同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然而媒體的立場是會影響人們去解讀事實的，就有如盲人摸象，媒體若以特定的立場去報導事實，常會讓人對事實的了解有所偏差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高端疫苗的議題在去年選舉前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不同政治色彩的媒體對高端疫苗正反面論述的比例不同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對特定議題的立場是不是跟其政治色彩有相關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5303-2774-4332-AF51-5C1F0BC707F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2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Twitter</a:t>
            </a:r>
            <a:r>
              <a:rPr lang="zh-TW" altLang="en-US" dirty="0"/>
              <a:t>的主題當作是</a:t>
            </a:r>
            <a:r>
              <a:rPr lang="en-US" altLang="zh-TW" dirty="0"/>
              <a:t>target, </a:t>
            </a:r>
            <a:r>
              <a:rPr lang="zh-TW" altLang="en-US" dirty="0"/>
              <a:t>底下的</a:t>
            </a:r>
            <a:r>
              <a:rPr lang="en-US" altLang="zh-TW" dirty="0"/>
              <a:t>tweet</a:t>
            </a:r>
            <a:r>
              <a:rPr lang="zh-TW" altLang="en-US" dirty="0"/>
              <a:t>去判斷支持與否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5303-2774-4332-AF51-5C1F0BC707F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367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2019</a:t>
            </a:r>
            <a:r>
              <a:rPr lang="zh-TW" altLang="en-US" dirty="0"/>
              <a:t>年後的論文都採用</a:t>
            </a:r>
            <a:r>
              <a:rPr lang="en-US" altLang="zh-TW" dirty="0" err="1"/>
              <a:t>bert</a:t>
            </a:r>
            <a:r>
              <a:rPr lang="zh-TW" altLang="en-US" dirty="0"/>
              <a:t> 的</a:t>
            </a:r>
            <a:r>
              <a:rPr lang="en-US" altLang="zh-TW" dirty="0"/>
              <a:t>model</a:t>
            </a:r>
          </a:p>
          <a:p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6] A Multi-task Model for Sentiment Aided Stance Detection of Climate Change Tweets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Shared-only multitask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sz="1200" dirty="0"/>
              <a:t>Text: NLTK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sz="1200" dirty="0"/>
              <a:t>Topic: </a:t>
            </a:r>
            <a:r>
              <a:rPr lang="en-US" altLang="zh-TW" sz="1200" dirty="0" err="1"/>
              <a:t>BERTopic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去除 </a:t>
            </a:r>
            <a:r>
              <a:rPr lang="en-US" altLang="zh-TW" dirty="0"/>
              <a:t>mention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[7] </a:t>
            </a:r>
            <a:r>
              <a:rPr lang="en-US" altLang="zh-TW" b="0" i="0" dirty="0" err="1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HeadlineStanceChecker</a:t>
            </a:r>
            <a:r>
              <a:rPr lang="en-US" altLang="zh-TW" b="0" i="0" dirty="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: Exploiting summarization to detect headline disinformation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0" i="0" dirty="0">
                <a:solidFill>
                  <a:srgbClr val="2E2E2E"/>
                </a:solidFill>
                <a:effectLst/>
                <a:latin typeface="ElsevierGulliver"/>
              </a:rPr>
              <a:t>Positional Language Models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0" i="0" dirty="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Fake News Challeng</a:t>
            </a:r>
            <a:r>
              <a:rPr lang="en-US" altLang="zh-TW" b="0" i="0" dirty="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e 1 </a:t>
            </a:r>
            <a:r>
              <a:rPr lang="en-US" altLang="zh-TW" b="0" i="0" dirty="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Positional Language Models</a:t>
            </a:r>
            <a:endParaRPr lang="en-US" altLang="zh-TW" b="0" i="0" dirty="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[8] Stance Detection in COVID-19 Tweets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Wearing a Face Mask, Keeping Schools Closed, Stay at Home Orders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[9] Stance and Sentiment in Tweets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Favor hash tags, against hashtag, </a:t>
            </a:r>
            <a:r>
              <a:rPr lang="en-US" altLang="zh-TW" dirty="0" err="1"/>
              <a:t>stanceambiguous</a:t>
            </a:r>
            <a:r>
              <a:rPr lang="en-US" altLang="zh-TW" dirty="0"/>
              <a:t> hashtags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[10] Will-They-Won’t-They: A Very Large Dataset for Stance Detection on Twitter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RM </a:t>
            </a:r>
            <a:r>
              <a:rPr lang="en-US" altLang="zh-TW" dirty="0" err="1"/>
              <a:t>stopwords</a:t>
            </a:r>
            <a:r>
              <a:rPr lang="en-US" altLang="zh-TW" dirty="0"/>
              <a:t>, digits and </a:t>
            </a:r>
            <a:r>
              <a:rPr lang="en-US" altLang="zh-TW" dirty="0" err="1"/>
              <a:t>url</a:t>
            </a:r>
            <a:r>
              <a:rPr lang="en-US" altLang="zh-TW" dirty="0"/>
              <a:t> normalization</a:t>
            </a:r>
          </a:p>
          <a:p>
            <a:pPr marL="228600" indent="-228600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[11]</a:t>
            </a:r>
            <a:r>
              <a:rPr lang="en-US" altLang="zh-TW" sz="1800" b="0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 Turing at SemEval-2017 Task 8: Sequential Approach to </a:t>
            </a:r>
            <a:r>
              <a:rPr lang="en-US" altLang="zh-TW" sz="1800" b="0" i="0" u="sng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Rumour</a:t>
            </a:r>
            <a:r>
              <a:rPr lang="en-US" altLang="zh-TW" sz="1800" b="0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 Stance Classification with Branch-LSTM</a:t>
            </a:r>
            <a:endParaRPr lang="en-US" altLang="zh-TW" b="0" dirty="0">
              <a:effectLst/>
            </a:endParaRPr>
          </a:p>
          <a:p>
            <a:pPr marL="228600" indent="-228600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[12] A Comparative Analysis of Stance Detection Approaches and Datasets</a:t>
            </a:r>
          </a:p>
          <a:p>
            <a:pPr marL="228600" indent="-228600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[13] </a:t>
            </a:r>
            <a:r>
              <a:rPr lang="en-US" altLang="zh-TW" sz="2800" b="0" i="0" dirty="0">
                <a:effectLst/>
                <a:latin typeface="Arial" panose="020B0604020202020204" pitchFamily="34" charset="0"/>
              </a:rPr>
              <a:t>All-in-one: Multi-task Learning for </a:t>
            </a:r>
            <a:r>
              <a:rPr lang="en-US" altLang="zh-TW" sz="2800" b="0" i="0" dirty="0" err="1">
                <a:effectLst/>
                <a:latin typeface="Arial" panose="020B0604020202020204" pitchFamily="34" charset="0"/>
              </a:rPr>
              <a:t>Rumour</a:t>
            </a:r>
            <a:r>
              <a:rPr lang="en-US" altLang="zh-TW" sz="2800" b="0" i="0" dirty="0">
                <a:effectLst/>
                <a:latin typeface="Arial" panose="020B0604020202020204" pitchFamily="34" charset="0"/>
              </a:rPr>
              <a:t> Verification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28600" indent="-228600" rtl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 err="1"/>
              <a:t>NileTMRG</a:t>
            </a:r>
            <a:r>
              <a:rPr lang="en-US" altLang="zh-TW" sz="1200" dirty="0"/>
              <a:t>*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真實性驗證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endParaRPr lang="zh-TW" altLang="en-US" b="0" dirty="0">
              <a:effectLst/>
            </a:endParaRPr>
          </a:p>
          <a:p>
            <a:r>
              <a:rPr lang="en-US" altLang="zh-TW" dirty="0"/>
              <a:t>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5303-2774-4332-AF51-5C1F0BC707F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30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HelveticaNeue Regular"/>
              </a:rPr>
              <a:t>K. Shu, S. Wang and H. Liu, "Understanding User Profiles on Social Media for Fake News Detection," </a:t>
            </a:r>
            <a:r>
              <a:rPr lang="en-US" altLang="zh-TW" b="0" i="1" dirty="0">
                <a:solidFill>
                  <a:srgbClr val="333333"/>
                </a:solidFill>
                <a:effectLst/>
                <a:latin typeface="HelveticaNeue Regular"/>
              </a:rPr>
              <a:t>2018 IEEE Conference on Multimedia Information Processing and Retrieval (MIPR)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Neue Regular"/>
              </a:rPr>
              <a:t>, Miami, FL, USA, 2018, pp. 430-435,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Neue Regular"/>
              </a:rPr>
              <a:t>: 10.1109/MIPR.2018.00092.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212529"/>
                </a:solidFill>
                <a:effectLst/>
                <a:latin typeface="-apple-system"/>
              </a:rPr>
              <a:t>Timothy Niven and Hung-Yu Kao. 2020. 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Measuring Alignment to Authoritarian State Media as Framing Bias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-apple-system"/>
              </a:rPr>
              <a:t>. In </a:t>
            </a:r>
            <a:r>
              <a:rPr lang="en-US" altLang="zh-TW" b="0" i="1" dirty="0">
                <a:solidFill>
                  <a:srgbClr val="212529"/>
                </a:solidFill>
                <a:effectLst/>
                <a:latin typeface="-apple-system"/>
              </a:rPr>
              <a:t>Proceedings of the 3rd NLP4IF Workshop on NLP for Internet Freedom: Censorship, Disinformation, and Propaganda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-apple-system"/>
              </a:rPr>
              <a:t>, pages 11–21, Barcelona, Spain (Online). International Committee on Computational Linguistics (ICCL).</a:t>
            </a:r>
          </a:p>
          <a:p>
            <a:r>
              <a:rPr lang="en-US" altLang="zh-TW" b="0" i="0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Soroush VOSOUGHI, Deb ROI, Sinan ARAL, "The spread of true and false news online" in SCIENCE, Vol. 359, Issue 6380, (2018)</a:t>
            </a:r>
          </a:p>
          <a:p>
            <a:endParaRPr lang="en-US" altLang="zh-TW" b="0" i="0" dirty="0">
              <a:solidFill>
                <a:srgbClr val="666666"/>
              </a:solidFill>
              <a:effectLst/>
              <a:latin typeface="Calibri" panose="020F0502020204030204" pitchFamily="34" charset="0"/>
            </a:endParaRPr>
          </a:p>
          <a:p>
            <a:r>
              <a:rPr lang="en-US" altLang="zh-TW" b="0" i="0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NPMI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5303-2774-4332-AF51-5C1F0BC707F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05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C:\Users\h9406\</a:t>
            </a:r>
            <a:r>
              <a:rPr lang="zh-TW" altLang="en-US" dirty="0"/>
              <a:t>新聞網站觀察系統</a:t>
            </a:r>
            <a:r>
              <a:rPr lang="en-US" altLang="zh-TW" dirty="0"/>
              <a:t>\Stance index </a:t>
            </a:r>
          </a:p>
          <a:p>
            <a:r>
              <a:rPr lang="en-US" altLang="zh-TW" dirty="0"/>
              <a:t>propose_stance_index.py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5303-2774-4332-AF51-5C1F0BC707F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15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5303-2774-4332-AF51-5C1F0BC707F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52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451C774-E294-42A4-A018-DF3F4CF58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1797" y="1412776"/>
            <a:ext cx="7488832" cy="1523504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7CA417-3846-4B96-924C-FFD843995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1797" y="4288013"/>
            <a:ext cx="7488832" cy="166126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6AE3B042-F1B2-48D2-8375-6ACEE6A8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F615F2-8F83-4FC1-82E7-E2DC06D417CC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60B18D27-504A-4EC2-981E-AE4D976D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82E47D70-9658-4430-81F4-2B78B171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7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473D9-A58B-4DFF-9E9B-2456203D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1DC207-CA18-4729-A2BF-CAC317F8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7404D0-076C-4DEB-A8BF-1DDB796A5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61BD02-3279-4175-A9FA-EB7FF8447057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62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9BF45-38BC-4A2E-B0F0-194679A4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7FDE3A8-C395-4D52-8645-96E5DFA1F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635C51-E6DB-477B-8438-BCB5CDF45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6985A6-7368-4924-AB2D-D8A497F7CADE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581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0F21A-BE19-4EA1-80FC-5F25CD7D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A034CF-1DD0-4C81-B359-0F8D6F90F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05F79C-D7D4-4A5F-8A9C-3645896872C0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09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5274630-9F35-4BB7-91CF-E789078C9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4A70FC-D4E7-46D4-9EAC-C48C5957C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5DD569-8B73-41F6-BCE0-5D3A2153A20C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79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2D656-DB06-45CA-9913-C5DAC218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571025-5077-40AE-9046-51C2CDD13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AC4FC4-7F44-46B0-8D30-89370AF6AAFC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84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9BB35C1-8C93-4C7C-B9F0-518B3C16F9B9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ECEC61D-AAB6-49FD-8149-703282C5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2">
            <a:extLst>
              <a:ext uri="{FF2B5EF4-FFF2-40B4-BE49-F238E27FC236}">
                <a16:creationId xmlns:a16="http://schemas.microsoft.com/office/drawing/2014/main" id="{1477C398-DD8D-486F-B6B1-181FAB87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7D679D-222D-4F3E-AB24-553582307F8A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7BE628B0-C951-4259-AD7C-111DF0C6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4A7CF8F9-D02B-4ED5-981C-F93B7F05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8600" y="6075363"/>
            <a:ext cx="2844800" cy="476250"/>
          </a:xfrm>
        </p:spPr>
        <p:txBody>
          <a:bodyPr/>
          <a:lstStyle>
            <a:lvl1pPr>
              <a:defRPr sz="1800"/>
            </a:lvl1pPr>
          </a:lstStyle>
          <a:p>
            <a:fld id="{61523902-1BB9-4A4B-93B3-6CF5A7D147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B15B0628-448B-44E2-BDD1-8140E68C6E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800"/>
            </a:lvl4pPr>
          </a:lstStyle>
          <a:p>
            <a:pPr lvl="0"/>
            <a:r>
              <a:rPr lang="zh-TW" altLang="en-US" dirty="0"/>
              <a:t>編輯母片文字樣式</a:t>
            </a:r>
            <a:endParaRPr lang="en-US" altLang="zh-TW" dirty="0"/>
          </a:p>
          <a:p>
            <a:pPr lvl="3"/>
            <a:endParaRPr lang="en-US" altLang="zh-TW" dirty="0"/>
          </a:p>
          <a:p>
            <a:pPr lvl="3"/>
            <a:endParaRPr lang="zh-TW" altLang="en-US" dirty="0"/>
          </a:p>
          <a:p>
            <a:pPr lvl="1"/>
            <a:endParaRPr lang="en-US" altLang="zh-TW" dirty="0"/>
          </a:p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548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EB0BBB-9B6F-4C5E-8425-0F8F7DB0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0" y="932658"/>
            <a:ext cx="7181851" cy="76815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45E063-8D54-4EFF-842B-D581376CC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5600" y="1772817"/>
            <a:ext cx="7181851" cy="415252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A0B18977-E83C-4E97-8678-7EC2DEB6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953C77-1587-4B3D-8EB9-24A237B4474D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07F39953-6540-46EE-B037-BAB5DE84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65FE9818-1DAE-41EA-A334-ECE48751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10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0"/>
          <a:stretch>
            <a:fillRect/>
          </a:stretch>
        </p:blipFill>
        <p:spPr bwMode="auto">
          <a:xfrm>
            <a:off x="0" y="0"/>
            <a:ext cx="121920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AE3D20-CAE8-4460-A2D4-5A74DBA0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560" y="274638"/>
            <a:ext cx="7220839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0226B07C-82FF-4848-B986-F32856F74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1561" y="1628801"/>
            <a:ext cx="7181851" cy="415252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2">
            <a:extLst>
              <a:ext uri="{FF2B5EF4-FFF2-40B4-BE49-F238E27FC236}">
                <a16:creationId xmlns:a16="http://schemas.microsoft.com/office/drawing/2014/main" id="{C3F97AA2-176F-491C-BB36-1803250D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fld id="{BF1DE0F2-02C4-494A-8A1A-B0685FD6B38C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6" name="頁尾版面配置區 3">
            <a:extLst>
              <a:ext uri="{FF2B5EF4-FFF2-40B4-BE49-F238E27FC236}">
                <a16:creationId xmlns:a16="http://schemas.microsoft.com/office/drawing/2014/main" id="{8026F1C9-9495-4BD6-AB0E-C62F31CB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4">
            <a:extLst>
              <a:ext uri="{FF2B5EF4-FFF2-40B4-BE49-F238E27FC236}">
                <a16:creationId xmlns:a16="http://schemas.microsoft.com/office/drawing/2014/main" id="{BCC21F2E-3ECD-4883-9260-77730019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9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65F34E-7BA6-4A7D-9456-E5691075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6D73F5-752B-4C2F-A69B-A58525CC2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7582A2-5A15-4816-9E14-445CAC693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0BBF23-E829-439D-A575-8DD04DB83AAF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5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334B0B-555C-4A4D-80BD-8930068C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BE40B0-22E6-4F8E-B198-9B254138D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3B4FEDB-A30C-453B-8DC9-7AB536039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EA5E3BB-CB4C-497C-A9A6-15D818782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BB4E1A-F3E0-4D1B-B743-B20516A45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7C4474-F9F6-4AFF-93F7-95419571A7DD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07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ED924-BBF0-46FD-8AC3-002A233F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47940-BC9B-480F-95AB-AAF32AAF9BA6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9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297A87-FAFE-4450-BA1A-45A9DDC040E1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60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3A5AF3-4DCD-4D22-88C7-BB9D8F1154D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D4C9FD44-7297-4E12-AFE2-134AF9CD7874}" type="datetime1">
              <a:rPr lang="zh-TW" altLang="en-US" smtClean="0"/>
              <a:t>2023/7/23</a:t>
            </a:fld>
            <a:endParaRPr lang="zh-TW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A722FEB-E91D-452A-8F3F-C6FFA54ADD7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zh-TW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DE25031-4150-4C63-BE87-D2ADE07ECDA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61523902-1BB9-4A4B-93B3-6CF5A7D147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8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9.png"/><Relationship Id="rId7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307/3791493.%20Accessed%2029%20Mar.%202023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2020.nlp4if-1.2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2307/3791493.%20Accessed%2029%20Mar.%20202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152B1-EDAC-41CC-B318-94C125F55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2922588"/>
            <a:ext cx="10972800" cy="11430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以媒體預設立場建構的具時間感知之輕量化立場分析方法</a:t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 Time-Aware Lightweight Stance Detection Method with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 Bias</a:t>
            </a:r>
            <a:r>
              <a:rPr lang="en-US" altLang="zh-TW" dirty="0"/>
              <a:t> </a:t>
            </a:r>
            <a:br>
              <a:rPr lang="zh-TW" altLang="zh-TW" dirty="0"/>
            </a:br>
            <a:r>
              <a:rPr lang="en-US" altLang="zh-TW" dirty="0"/>
              <a:t> </a:t>
            </a:r>
            <a:endParaRPr lang="zh-TW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963491-940C-4C61-9423-84561A0ABB2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352925" y="4065588"/>
            <a:ext cx="7488237" cy="1662112"/>
          </a:xfrm>
          <a:ln>
            <a:noFill/>
          </a:ln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研究生</a:t>
            </a:r>
            <a:r>
              <a:rPr lang="en-US" altLang="zh-TW" sz="16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 : </a:t>
            </a: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廖子權</a:t>
            </a:r>
            <a:endParaRPr lang="en-US" altLang="zh-TW" sz="16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ubai Medium" panose="020B0603030403030204" pitchFamily="34" charset="-78"/>
              <a:sym typeface="Gill Sa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學號 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:</a:t>
            </a: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M11015022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日期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 : 2023/07/25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ubai Medium" panose="020B0603030403030204" pitchFamily="34" charset="-78"/>
              <a:sym typeface="Gill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ubai Medium" panose="020B0603030403030204" pitchFamily="34" charset="-78"/>
              <a:sym typeface="Gill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ubai Medium" panose="020B0603030403030204" pitchFamily="34" charset="-78"/>
              <a:sym typeface="Gill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指導教授 </a:t>
            </a:r>
            <a:r>
              <a:rPr lang="en-US" altLang="zh-TW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: </a:t>
            </a:r>
            <a:r>
              <a: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ubai Medium" panose="020B0603030403030204" pitchFamily="34" charset="-78"/>
                <a:sym typeface="Gill Sans"/>
              </a:rPr>
              <a:t>周詩梵 博士</a:t>
            </a:r>
            <a:endParaRPr lang="en-US" altLang="zh-TW" sz="16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ubai Medium" panose="020B0603030403030204" pitchFamily="34" charset="-78"/>
              <a:sym typeface="Gill Sans"/>
            </a:endParaRPr>
          </a:p>
          <a:p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5" y="667954"/>
            <a:ext cx="3965425" cy="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67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10C7E-7F24-4B2C-B0F7-ACB7DA11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 - Topic(1/3)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E4C4FA-CB5F-4DAE-9597-493F1E82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9AFBF8-D4A4-4777-950A-59A73A862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zh-TW" dirty="0"/>
              <a:t>Multi-target</a:t>
            </a:r>
          </a:p>
          <a:p>
            <a:pPr lvl="1"/>
            <a:r>
              <a:rPr lang="en-US" altLang="zh-TW" dirty="0"/>
              <a:t>All target are in training dataset</a:t>
            </a:r>
          </a:p>
          <a:p>
            <a:pPr lvl="1"/>
            <a:r>
              <a:rPr lang="en-US" altLang="zh-TW" dirty="0"/>
              <a:t>Unrelated, related</a:t>
            </a:r>
          </a:p>
          <a:p>
            <a:pPr lvl="1"/>
            <a:r>
              <a:rPr lang="en-US" altLang="zh-TW" dirty="0"/>
              <a:t>Against, none, favor</a:t>
            </a:r>
          </a:p>
          <a:p>
            <a:pPr lvl="1"/>
            <a:r>
              <a:rPr lang="en-US" altLang="zh-TW" dirty="0"/>
              <a:t>SemEval-2016 Task 6 (A)</a:t>
            </a:r>
            <a:r>
              <a:rPr lang="en-US" altLang="zh-TW" sz="1400" dirty="0"/>
              <a:t>[5]</a:t>
            </a:r>
            <a:r>
              <a:rPr lang="zh-TW" altLang="en-US" dirty="0"/>
              <a:t>、</a:t>
            </a:r>
            <a:r>
              <a:rPr lang="en-US" altLang="zh-TW" dirty="0" err="1"/>
              <a:t>HeadlineStanceChecker</a:t>
            </a:r>
            <a:r>
              <a:rPr lang="en-US" altLang="zh-TW" sz="1400" dirty="0"/>
              <a:t>[6]</a:t>
            </a:r>
            <a:r>
              <a:rPr lang="zh-TW" altLang="en-US" dirty="0"/>
              <a:t>、</a:t>
            </a:r>
            <a:r>
              <a:rPr lang="en-US" altLang="zh-TW" dirty="0" err="1"/>
              <a:t>WillTheyDontThey</a:t>
            </a:r>
            <a:r>
              <a:rPr lang="en-US" altLang="zh-TW" sz="1400" dirty="0"/>
              <a:t>[7]</a:t>
            </a:r>
            <a:endParaRPr lang="en-US" altLang="zh-TW" dirty="0"/>
          </a:p>
          <a:p>
            <a:r>
              <a:rPr lang="en-US" altLang="zh-TW" dirty="0"/>
              <a:t>Multi-target</a:t>
            </a:r>
          </a:p>
          <a:p>
            <a:pPr lvl="1"/>
            <a:r>
              <a:rPr lang="en-US" altLang="zh-TW" dirty="0"/>
              <a:t>Some target are not in training dataset</a:t>
            </a:r>
          </a:p>
          <a:p>
            <a:pPr lvl="1"/>
            <a:r>
              <a:rPr lang="en-US" altLang="zh-TW" dirty="0"/>
              <a:t>Unrelated, related</a:t>
            </a:r>
          </a:p>
          <a:p>
            <a:pPr lvl="1"/>
            <a:r>
              <a:rPr lang="en-US" altLang="zh-TW" dirty="0"/>
              <a:t>Against, none, favor</a:t>
            </a:r>
          </a:p>
          <a:p>
            <a:pPr lvl="1"/>
            <a:r>
              <a:rPr lang="en-US" altLang="zh-TW" dirty="0"/>
              <a:t>SemEval-2016 Task 6 (B)</a:t>
            </a:r>
            <a:r>
              <a:rPr lang="en-US" altLang="zh-TW" sz="1400" dirty="0"/>
              <a:t>[5]</a:t>
            </a:r>
            <a:r>
              <a:rPr lang="zh-TW" altLang="en-US" sz="1400" dirty="0"/>
              <a:t>、</a:t>
            </a:r>
            <a:r>
              <a:rPr lang="en-US" altLang="zh-TW" sz="1600" dirty="0" err="1"/>
              <a:t>RumourEval</a:t>
            </a:r>
            <a:r>
              <a:rPr lang="en-US" altLang="zh-TW" sz="1400" dirty="0"/>
              <a:t>[8]</a:t>
            </a:r>
          </a:p>
          <a:p>
            <a:pPr lvl="1"/>
            <a:endParaRPr lang="en-US" altLang="zh-TW" sz="1400" dirty="0"/>
          </a:p>
          <a:p>
            <a:pPr lvl="1"/>
            <a:endParaRPr lang="en-US" altLang="zh-TW" sz="1400" dirty="0"/>
          </a:p>
          <a:p>
            <a:pPr lvl="1"/>
            <a:endParaRPr lang="en-US" altLang="zh-TW" sz="1400" dirty="0"/>
          </a:p>
          <a:p>
            <a:pPr lvl="1"/>
            <a:endParaRPr lang="en-US" altLang="zh-TW" dirty="0"/>
          </a:p>
          <a:p>
            <a:r>
              <a:rPr lang="en-US" altLang="zh-TW" dirty="0"/>
              <a:t>Single Target </a:t>
            </a:r>
          </a:p>
          <a:p>
            <a:pPr lvl="1"/>
            <a:r>
              <a:rPr lang="en-US" altLang="zh-TW" dirty="0"/>
              <a:t>Only a target in dataset</a:t>
            </a:r>
          </a:p>
          <a:p>
            <a:pPr lvl="1"/>
            <a:r>
              <a:rPr lang="en-US" altLang="zh-TW" dirty="0"/>
              <a:t>Climate Change</a:t>
            </a:r>
            <a:r>
              <a:rPr lang="en-US" altLang="zh-TW" sz="1400" dirty="0"/>
              <a:t>[9]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6EB26C-42A7-43A8-9A98-164B1702C807}"/>
              </a:ext>
            </a:extLst>
          </p:cNvPr>
          <p:cNvSpPr txBox="1"/>
          <p:nvPr/>
        </p:nvSpPr>
        <p:spPr>
          <a:xfrm>
            <a:off x="228600" y="5413643"/>
            <a:ext cx="11734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ctr">
              <a:buSzPts val="2800"/>
            </a:pPr>
            <a:r>
              <a:rPr lang="en-US" altLang="zh-TW" sz="800" i="1" dirty="0"/>
              <a:t>[5] </a:t>
            </a:r>
            <a:r>
              <a:rPr lang="en-US" altLang="zh-TW" sz="800" i="1" dirty="0" err="1"/>
              <a:t>Saif</a:t>
            </a:r>
            <a:r>
              <a:rPr lang="en-US" altLang="zh-TW" sz="800" i="1" dirty="0"/>
              <a:t> M. Mohammad, </a:t>
            </a:r>
            <a:r>
              <a:rPr lang="en-US" altLang="zh-TW" sz="800" i="1" dirty="0" err="1"/>
              <a:t>Parinaz</a:t>
            </a:r>
            <a:r>
              <a:rPr lang="en-US" altLang="zh-TW" sz="800" i="1" dirty="0"/>
              <a:t> </a:t>
            </a:r>
            <a:r>
              <a:rPr lang="en-US" altLang="zh-TW" sz="800" i="1" dirty="0" err="1"/>
              <a:t>Sobhani</a:t>
            </a:r>
            <a:r>
              <a:rPr lang="en-US" altLang="zh-TW" sz="800" i="1" dirty="0"/>
              <a:t>, and Svetlana </a:t>
            </a:r>
            <a:r>
              <a:rPr lang="en-US" altLang="zh-TW" sz="800" i="1" dirty="0" err="1"/>
              <a:t>Kiritchenko</a:t>
            </a:r>
            <a:r>
              <a:rPr lang="en-US" altLang="zh-TW" sz="800" i="1" dirty="0"/>
              <a:t>. 2017. Stance and Sentiment in Tweets. ACM Trans. Internet Technol. 17, 3, Article 26 (August 2017), 23 pages. https://doi.org/10.1145/3003433</a:t>
            </a:r>
            <a:br>
              <a:rPr lang="en-US" altLang="zh-TW" sz="800" dirty="0"/>
            </a:br>
            <a:r>
              <a:rPr lang="en-US" altLang="zh-TW" sz="800" dirty="0"/>
              <a:t>[6] </a:t>
            </a:r>
            <a:r>
              <a:rPr lang="en-US" altLang="zh-TW" sz="800" dirty="0" err="1"/>
              <a:t>Robiert</a:t>
            </a:r>
            <a:r>
              <a:rPr lang="en-US" altLang="zh-TW" sz="800" dirty="0"/>
              <a:t> </a:t>
            </a:r>
            <a:r>
              <a:rPr lang="en-US" altLang="zh-TW" sz="800" dirty="0" err="1"/>
              <a:t>Sepúlveda</a:t>
            </a:r>
            <a:r>
              <a:rPr lang="en-US" altLang="zh-TW" sz="800" dirty="0"/>
              <a:t>-Torres, Marta Vicente, Estela </a:t>
            </a:r>
            <a:r>
              <a:rPr lang="en-US" altLang="zh-TW" sz="800" dirty="0" err="1"/>
              <a:t>Saquete</a:t>
            </a:r>
            <a:r>
              <a:rPr lang="en-US" altLang="zh-TW" sz="800" dirty="0"/>
              <a:t>, Elena </a:t>
            </a:r>
            <a:r>
              <a:rPr lang="en-US" altLang="zh-TW" sz="800" dirty="0" err="1"/>
              <a:t>Lloret</a:t>
            </a:r>
            <a:r>
              <a:rPr lang="en-US" altLang="zh-TW" sz="800" dirty="0"/>
              <a:t>, Manuel Palomar. (2021) </a:t>
            </a:r>
            <a:r>
              <a:rPr lang="en-US" altLang="zh-TW" sz="800" dirty="0" err="1"/>
              <a:t>HeadlineStanceChecker</a:t>
            </a:r>
            <a:r>
              <a:rPr lang="en-US" altLang="zh-TW" sz="800" dirty="0"/>
              <a:t>: Exploiting summarization to detect headline </a:t>
            </a:r>
            <a:r>
              <a:rPr lang="en-US" altLang="zh-TW" sz="800" dirty="0" err="1"/>
              <a:t>disinformation,Journal</a:t>
            </a:r>
            <a:r>
              <a:rPr lang="en-US" altLang="zh-TW" sz="800" dirty="0"/>
              <a:t> of Web </a:t>
            </a:r>
            <a:r>
              <a:rPr lang="en-US" altLang="zh-TW" sz="800" dirty="0" err="1"/>
              <a:t>Semantics,Volume</a:t>
            </a:r>
            <a:r>
              <a:rPr lang="en-US" altLang="zh-TW" sz="800" dirty="0"/>
              <a:t> 71,ISSN 1570-8268,</a:t>
            </a:r>
          </a:p>
          <a:p>
            <a:pPr marL="228600" indent="-228600" algn="ctr">
              <a:buSzPts val="2800"/>
            </a:pPr>
            <a:r>
              <a:rPr lang="en-US" altLang="zh-TW" sz="800" dirty="0"/>
              <a:t>[7] Costanza </a:t>
            </a:r>
            <a:r>
              <a:rPr lang="en-US" altLang="zh-TW" sz="800" dirty="0" err="1"/>
              <a:t>Conforti</a:t>
            </a:r>
            <a:r>
              <a:rPr lang="en-US" altLang="zh-TW" sz="800" dirty="0"/>
              <a:t>, Jakob Berndt, Mohammad Taher </a:t>
            </a:r>
            <a:r>
              <a:rPr lang="en-US" altLang="zh-TW" sz="800" dirty="0" err="1"/>
              <a:t>Pilehvar</a:t>
            </a:r>
            <a:r>
              <a:rPr lang="en-US" altLang="zh-TW" sz="800" dirty="0"/>
              <a:t>, </a:t>
            </a:r>
            <a:r>
              <a:rPr lang="en-US" altLang="zh-TW" sz="800" dirty="0" err="1"/>
              <a:t>Chryssi</a:t>
            </a:r>
            <a:r>
              <a:rPr lang="en-US" altLang="zh-TW" sz="800" dirty="0"/>
              <a:t> </a:t>
            </a:r>
            <a:r>
              <a:rPr lang="en-US" altLang="zh-TW" sz="800" dirty="0" err="1"/>
              <a:t>Giannitsarou</a:t>
            </a:r>
            <a:r>
              <a:rPr lang="en-US" altLang="zh-TW" sz="800" dirty="0"/>
              <a:t>, Flavio </a:t>
            </a:r>
            <a:r>
              <a:rPr lang="en-US" altLang="zh-TW" sz="800" dirty="0" err="1"/>
              <a:t>Toxvaerd</a:t>
            </a:r>
            <a:r>
              <a:rPr lang="en-US" altLang="zh-TW" sz="800" dirty="0"/>
              <a:t>, and Nigel Collier. 2020. Will-They-Won’t-They: A Very Large Dataset for Stance Detection on Twitter. In Proceedings of the 58th Annual Meeting of the Association for Computational Linguistics, pages 1715–1724, Online. Association for Computational Linguistics.</a:t>
            </a:r>
          </a:p>
          <a:p>
            <a:pPr marL="228600" indent="-228600" algn="ctr">
              <a:buSzPts val="2800"/>
            </a:pPr>
            <a:r>
              <a:rPr lang="en-US" altLang="zh-TW" sz="800" dirty="0"/>
              <a:t>[8] Elena </a:t>
            </a:r>
            <a:r>
              <a:rPr lang="en-US" altLang="zh-TW" sz="800" dirty="0" err="1"/>
              <a:t>Kochkina</a:t>
            </a:r>
            <a:r>
              <a:rPr lang="en-US" altLang="zh-TW" sz="800" dirty="0"/>
              <a:t>, Maria </a:t>
            </a:r>
            <a:r>
              <a:rPr lang="en-US" altLang="zh-TW" sz="800" dirty="0" err="1"/>
              <a:t>Liakata</a:t>
            </a:r>
            <a:r>
              <a:rPr lang="en-US" altLang="zh-TW" sz="800" dirty="0"/>
              <a:t>, and </a:t>
            </a:r>
            <a:r>
              <a:rPr lang="en-US" altLang="zh-TW" sz="800" dirty="0" err="1"/>
              <a:t>Arkaitz</a:t>
            </a:r>
            <a:r>
              <a:rPr lang="en-US" altLang="zh-TW" sz="800" dirty="0"/>
              <a:t> </a:t>
            </a:r>
            <a:r>
              <a:rPr lang="en-US" altLang="zh-TW" sz="800" dirty="0" err="1"/>
              <a:t>Zubiaga</a:t>
            </a:r>
            <a:r>
              <a:rPr lang="en-US" altLang="zh-TW" sz="800" dirty="0"/>
              <a:t>. 2018. All-in-one: Multi-task Learning for </a:t>
            </a:r>
            <a:r>
              <a:rPr lang="en-US" altLang="zh-TW" sz="800" dirty="0" err="1"/>
              <a:t>Rumour</a:t>
            </a:r>
            <a:r>
              <a:rPr lang="en-US" altLang="zh-TW" sz="800" dirty="0"/>
              <a:t> Verification. In Proceedings of the 27th International Conference on Computational Linguistics, pages 3402–3413, Santa Fe, New Mexico, USA. Association for Computational Linguistics.</a:t>
            </a:r>
          </a:p>
          <a:p>
            <a:pPr marL="228600" indent="-228600" algn="ctr">
              <a:buSzPts val="2800"/>
            </a:pPr>
            <a:r>
              <a:rPr lang="en-US" altLang="zh-TW" sz="800" dirty="0"/>
              <a:t>[9] Upadhyaya, Apoorva &amp; </a:t>
            </a:r>
            <a:r>
              <a:rPr lang="en-US" altLang="zh-TW" sz="800" dirty="0" err="1"/>
              <a:t>Fisichella</a:t>
            </a:r>
            <a:r>
              <a:rPr lang="en-US" altLang="zh-TW" sz="800" dirty="0"/>
              <a:t>, Marco &amp; </a:t>
            </a:r>
            <a:r>
              <a:rPr lang="en-US" altLang="zh-TW" sz="800" dirty="0" err="1"/>
              <a:t>Nejdl</a:t>
            </a:r>
            <a:r>
              <a:rPr lang="en-US" altLang="zh-TW" sz="800" dirty="0"/>
              <a:t>, Wolfgang. (2022). A Multi-task Model for Sentiment Aided Stance Detection of Climate Change Tweets. 10.48550/arXiv.2211.03533. </a:t>
            </a:r>
          </a:p>
          <a:p>
            <a:pPr marL="228600" indent="-228600" algn="ctr">
              <a:buSzPts val="2800"/>
            </a:pPr>
            <a:endParaRPr lang="en-US" altLang="zh-TW" sz="800" dirty="0"/>
          </a:p>
          <a:p>
            <a:pPr marL="228600" indent="-228600" algn="ctr">
              <a:buSzPts val="2800"/>
            </a:pPr>
            <a:endParaRPr lang="en-US" altLang="zh-TW" sz="800" dirty="0"/>
          </a:p>
          <a:p>
            <a:pPr marL="228600" indent="-228600" algn="ctr">
              <a:buSzPts val="2800"/>
            </a:pPr>
            <a:endParaRPr lang="en-US" altLang="zh-TW" sz="800" dirty="0"/>
          </a:p>
        </p:txBody>
      </p:sp>
    </p:spTree>
    <p:extLst>
      <p:ext uri="{BB962C8B-B14F-4D97-AF65-F5344CB8AC3E}">
        <p14:creationId xmlns:p14="http://schemas.microsoft.com/office/powerpoint/2010/main" val="1465506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7B5088C6-595A-4DBC-BAE5-64AE398D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07" y="1199535"/>
            <a:ext cx="8937093" cy="5162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8BD634-9D80-486B-A525-2CC3560D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 - Text(2/3)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04B1587-CA79-4060-8EA8-C2139F3A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786F6D-24A9-4AFD-96AA-3002E95B8434}"/>
              </a:ext>
            </a:extLst>
          </p:cNvPr>
          <p:cNvSpPr/>
          <p:nvPr/>
        </p:nvSpPr>
        <p:spPr>
          <a:xfrm>
            <a:off x="5879689" y="1111045"/>
            <a:ext cx="1840057" cy="5251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53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9F756-9019-49B1-83A3-79C87BBF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 - Profile(3/3)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9EA397-49E1-4CF8-90AC-4F160ABA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graphicFrame>
        <p:nvGraphicFramePr>
          <p:cNvPr id="6" name="Google Shape;146;p7">
            <a:extLst>
              <a:ext uri="{FF2B5EF4-FFF2-40B4-BE49-F238E27FC236}">
                <a16:creationId xmlns:a16="http://schemas.microsoft.com/office/drawing/2014/main" id="{1C27FE3C-D204-420B-85DD-7A61513EC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219534"/>
              </p:ext>
            </p:extLst>
          </p:nvPr>
        </p:nvGraphicFramePr>
        <p:xfrm>
          <a:off x="1356174" y="2072114"/>
          <a:ext cx="9479650" cy="3169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9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1"/>
                          </a:solidFill>
                        </a:rPr>
                        <a:t>Social Media – Fake News Detection</a:t>
                      </a:r>
                      <a:endParaRPr sz="18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Paper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Social Media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u="none" strike="noStrike" cap="none"/>
                        <a:t>Certification Body</a:t>
                      </a:r>
                      <a:endParaRPr sz="1600" u="none" strike="noStrike" cap="none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Profile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[14] MIPR 2018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Twitter(2010)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BuzzFeed, PolitiFact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Age, gender…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u="none" strike="noStrike" cap="none" dirty="0"/>
                        <a:t>[15] Science 2018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u="none" strike="noStrike" cap="none" dirty="0"/>
                        <a:t>Twitter(2006-2017)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6 organization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Amount, </a:t>
                      </a:r>
                      <a:r>
                        <a:rPr lang="en-US" sz="1400" u="none" strike="noStrike" cap="none" dirty="0" err="1"/>
                        <a:t>Categpties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kern="1200" cap="none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  <a:sym typeface="Calibri"/>
                        </a:rPr>
                        <a:t>News Media – Media bias</a:t>
                      </a:r>
                      <a:endParaRPr sz="1800" u="none" strike="noStrike" kern="1200" cap="none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600" u="none" strike="noStrike" cap="none" dirty="0"/>
                        <a:t>Paper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cap="none" dirty="0"/>
                        <a:t>Taiwan Media</a:t>
                      </a:r>
                      <a:endParaRPr lang="zh-TW" sz="16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CN Media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Profile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u="none" strike="noStrike" cap="none" dirty="0"/>
                        <a:t>[16] NLP4IF 2020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u="none" strike="noStrike" cap="none" dirty="0"/>
                        <a:t>China Times,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u="none" strike="noStrike" cap="none" dirty="0"/>
                        <a:t>United daily,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u="none" strike="noStrike" cap="none" dirty="0"/>
                        <a:t>Liberty Times,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u="none" strike="noStrike" cap="none" dirty="0"/>
                        <a:t>Apple Daily</a:t>
                      </a:r>
                      <a:endParaRPr lang="zh-TW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China Daily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Global Times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…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(8)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altLang="zh-TW" sz="1400" dirty="0"/>
                        <a:t>LIWC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CE017D2-3C64-498D-92BD-FF45FC664854}"/>
              </a:ext>
            </a:extLst>
          </p:cNvPr>
          <p:cNvSpPr txBox="1"/>
          <p:nvPr/>
        </p:nvSpPr>
        <p:spPr>
          <a:xfrm>
            <a:off x="1135624" y="6067267"/>
            <a:ext cx="99207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0" i="0" dirty="0">
                <a:effectLst/>
                <a:latin typeface="arial" panose="020B0604020202020204" pitchFamily="34" charset="0"/>
              </a:rPr>
              <a:t>Linguistic Inquiry and Word Count </a:t>
            </a:r>
            <a:r>
              <a:rPr lang="en-US" altLang="zh-TW" sz="1000" dirty="0">
                <a:latin typeface="arial" panose="020B0604020202020204" pitchFamily="34" charset="0"/>
              </a:rPr>
              <a:t>(LIWC) category : achievement, anger, anxiety, death, friend, health, leisure, money, negative emotion…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3796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CD88-EDC7-4ADE-A9DB-7A985B2B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93688"/>
            <a:ext cx="10972800" cy="1143000"/>
          </a:xfrm>
        </p:spPr>
        <p:txBody>
          <a:bodyPr/>
          <a:lstStyle/>
          <a:p>
            <a:pPr algn="l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FCECF-CDB4-459E-9EC6-33816D9C92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75" y="1638300"/>
            <a:ext cx="10972800" cy="4525963"/>
          </a:xfrm>
        </p:spPr>
        <p:txBody>
          <a:bodyPr/>
          <a:lstStyle/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TW" sz="2000" dirty="0"/>
              <a:t>Time – Aware Media Bias Stance Detection</a:t>
            </a:r>
          </a:p>
          <a:p>
            <a:pPr lvl="1"/>
            <a:r>
              <a:rPr lang="en-US" altLang="zh-TW" sz="1600" dirty="0"/>
              <a:t>Procedure</a:t>
            </a:r>
          </a:p>
          <a:p>
            <a:pPr lvl="1"/>
            <a:r>
              <a:rPr lang="en-US" altLang="zh-TW" sz="1600" dirty="0"/>
              <a:t>Annotation </a:t>
            </a:r>
            <a:r>
              <a:rPr lang="en-US" altLang="zh-TW" sz="1600" dirty="0" err="1"/>
              <a:t>Guildline</a:t>
            </a:r>
            <a:endParaRPr lang="en-US" altLang="zh-TW" sz="1600" dirty="0"/>
          </a:p>
          <a:p>
            <a:pPr lvl="1"/>
            <a:r>
              <a:rPr lang="en-US" altLang="zh-TW" sz="1600" dirty="0"/>
              <a:t>Media Distribution</a:t>
            </a:r>
          </a:p>
          <a:p>
            <a:pPr lvl="1"/>
            <a:r>
              <a:rPr lang="en-US" altLang="zh-TW" sz="1600" dirty="0"/>
              <a:t>Stage 1 - Media Bias</a:t>
            </a:r>
          </a:p>
          <a:p>
            <a:pPr lvl="1"/>
            <a:r>
              <a:rPr lang="en-US" altLang="zh-TW" sz="1600" dirty="0"/>
              <a:t>Stage 2 - TAMB Stance Detection</a:t>
            </a:r>
          </a:p>
          <a:p>
            <a:pPr lvl="1"/>
            <a:r>
              <a:rPr lang="en-US" altLang="zh-TW" sz="1600" dirty="0"/>
              <a:t>Stage 3 - TAMB-incorporated Bert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62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9D6AA-21DB-48DB-93ED-113B97E7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TAMB Procedure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10C628D-2D3D-401E-AC9B-C78A08E0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062BB4-0E06-4CBB-9444-BF826831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Cybersecurity Center of Excellence(</a:t>
            </a:r>
            <a:r>
              <a:rPr lang="en-US" altLang="zh-TW" dirty="0" err="1"/>
              <a:t>CCoE</a:t>
            </a:r>
            <a:r>
              <a:rPr lang="en-US" altLang="zh-TW" dirty="0"/>
              <a:t>) provide a large amount of news during 2021/7/1 ~2022/6/30</a:t>
            </a:r>
            <a:endParaRPr lang="zh-TW" altLang="en-US" dirty="0"/>
          </a:p>
        </p:txBody>
      </p:sp>
      <p:grpSp>
        <p:nvGrpSpPr>
          <p:cNvPr id="4102" name="群組 4101">
            <a:extLst>
              <a:ext uri="{FF2B5EF4-FFF2-40B4-BE49-F238E27FC236}">
                <a16:creationId xmlns:a16="http://schemas.microsoft.com/office/drawing/2014/main" id="{CE258486-608B-455E-8A9A-B2DCC53EF4EC}"/>
              </a:ext>
            </a:extLst>
          </p:cNvPr>
          <p:cNvGrpSpPr/>
          <p:nvPr/>
        </p:nvGrpSpPr>
        <p:grpSpPr>
          <a:xfrm>
            <a:off x="705482" y="3143140"/>
            <a:ext cx="10781035" cy="2806195"/>
            <a:chOff x="228600" y="3480983"/>
            <a:chExt cx="10781035" cy="2806195"/>
          </a:xfrm>
        </p:grpSpPr>
        <p:pic>
          <p:nvPicPr>
            <p:cNvPr id="4098" name="Picture 2" descr="資安卓越中心規劃建置計畫- 🚩🚩開放報名拉～～ 內容精彩可期 ...">
              <a:extLst>
                <a:ext uri="{FF2B5EF4-FFF2-40B4-BE49-F238E27FC236}">
                  <a16:creationId xmlns:a16="http://schemas.microsoft.com/office/drawing/2014/main" id="{15000E08-4DEC-419C-94F8-79595EB79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873910"/>
              <a:ext cx="786580" cy="786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流程圖: 多重文件 5">
              <a:extLst>
                <a:ext uri="{FF2B5EF4-FFF2-40B4-BE49-F238E27FC236}">
                  <a16:creationId xmlns:a16="http://schemas.microsoft.com/office/drawing/2014/main" id="{18A937DC-8753-4B55-AB6C-9B31D66CD003}"/>
                </a:ext>
              </a:extLst>
            </p:cNvPr>
            <p:cNvSpPr/>
            <p:nvPr/>
          </p:nvSpPr>
          <p:spPr>
            <a:xfrm>
              <a:off x="1571291" y="3881093"/>
              <a:ext cx="1093251" cy="786580"/>
            </a:xfrm>
            <a:prstGeom prst="flowChartMultidocument">
              <a:avLst/>
            </a:prstGeom>
            <a:solidFill>
              <a:srgbClr val="FBE5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News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7D145D5-897D-4895-8568-245D410F1696}"/>
                </a:ext>
              </a:extLst>
            </p:cNvPr>
            <p:cNvSpPr txBox="1"/>
            <p:nvPr/>
          </p:nvSpPr>
          <p:spPr>
            <a:xfrm>
              <a:off x="1639354" y="3480983"/>
              <a:ext cx="957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2021 / 7 / 1 ~</a:t>
              </a:r>
            </a:p>
            <a:p>
              <a:r>
                <a:rPr lang="en-US" altLang="zh-TW" sz="1000" dirty="0"/>
                <a:t>2022 / 6 / 30</a:t>
              </a:r>
              <a:endParaRPr lang="zh-TW" altLang="en-US" sz="1000" dirty="0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C6A07F7C-38D2-411B-8D9B-6F0DB9B94B05}"/>
                </a:ext>
              </a:extLst>
            </p:cNvPr>
            <p:cNvCxnSpPr>
              <a:stCxn id="4098" idx="3"/>
              <a:endCxn id="6" idx="1"/>
            </p:cNvCxnSpPr>
            <p:nvPr/>
          </p:nvCxnSpPr>
          <p:spPr>
            <a:xfrm>
              <a:off x="1015180" y="4267200"/>
              <a:ext cx="556111" cy="7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941DFCE6-BA72-4CB1-86BC-0FB8FE86F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653" y="4055834"/>
              <a:ext cx="1093252" cy="422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130E3F62-75CB-42B4-A4C9-2A71C6F5E917}"/>
                </a:ext>
              </a:extLst>
            </p:cNvPr>
            <p:cNvCxnSpPr>
              <a:stCxn id="6" idx="3"/>
              <a:endCxn id="4100" idx="1"/>
            </p:cNvCxnSpPr>
            <p:nvPr/>
          </p:nvCxnSpPr>
          <p:spPr>
            <a:xfrm flipV="1">
              <a:off x="2664542" y="4267200"/>
              <a:ext cx="556111" cy="7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流程圖: 資料 12">
              <a:extLst>
                <a:ext uri="{FF2B5EF4-FFF2-40B4-BE49-F238E27FC236}">
                  <a16:creationId xmlns:a16="http://schemas.microsoft.com/office/drawing/2014/main" id="{763D5A98-807C-4BC8-A8D1-F7DD396368A6}"/>
                </a:ext>
              </a:extLst>
            </p:cNvPr>
            <p:cNvSpPr/>
            <p:nvPr/>
          </p:nvSpPr>
          <p:spPr>
            <a:xfrm>
              <a:off x="2199691" y="4884578"/>
              <a:ext cx="1225691" cy="555905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Contain “</a:t>
              </a:r>
              <a:r>
                <a:rPr lang="zh-TW" altLang="en-US" sz="1000" dirty="0">
                  <a:solidFill>
                    <a:schemeClr val="tx1"/>
                  </a:solidFill>
                </a:rPr>
                <a:t>高端疫苗</a:t>
              </a:r>
              <a:r>
                <a:rPr lang="en-US" altLang="zh-TW" sz="1000" dirty="0">
                  <a:solidFill>
                    <a:schemeClr val="tx1"/>
                  </a:solidFill>
                </a:rPr>
                <a:t>”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流程圖: 資料 16">
              <a:extLst>
                <a:ext uri="{FF2B5EF4-FFF2-40B4-BE49-F238E27FC236}">
                  <a16:creationId xmlns:a16="http://schemas.microsoft.com/office/drawing/2014/main" id="{F73AF7CF-B053-4BDE-B74E-091207744BA0}"/>
                </a:ext>
              </a:extLst>
            </p:cNvPr>
            <p:cNvSpPr/>
            <p:nvPr/>
          </p:nvSpPr>
          <p:spPr>
            <a:xfrm>
              <a:off x="4037843" y="4884578"/>
              <a:ext cx="1225691" cy="555905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Import</a:t>
              </a:r>
            </a:p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labeled data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2E807F1-B454-478C-A768-38E1DBBC7792}"/>
                </a:ext>
              </a:extLst>
            </p:cNvPr>
            <p:cNvSpPr/>
            <p:nvPr/>
          </p:nvSpPr>
          <p:spPr>
            <a:xfrm>
              <a:off x="3220653" y="5660788"/>
              <a:ext cx="1093252" cy="4762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Manually</a:t>
              </a:r>
            </a:p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 label </a:t>
              </a:r>
            </a:p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data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A5C059B6-3555-4AE5-B177-2418487898C9}"/>
                </a:ext>
              </a:extLst>
            </p:cNvPr>
            <p:cNvCxnSpPr>
              <a:stCxn id="4100" idx="2"/>
              <a:endCxn id="13" idx="0"/>
            </p:cNvCxnSpPr>
            <p:nvPr/>
          </p:nvCxnSpPr>
          <p:spPr>
            <a:xfrm flipH="1">
              <a:off x="2935106" y="4478565"/>
              <a:ext cx="832173" cy="4060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E1E8F41F-AA6E-4BAB-8F5C-0A710AFEAC2D}"/>
                </a:ext>
              </a:extLst>
            </p:cNvPr>
            <p:cNvCxnSpPr>
              <a:cxnSpLocks/>
              <a:stCxn id="13" idx="4"/>
              <a:endCxn id="18" idx="1"/>
            </p:cNvCxnSpPr>
            <p:nvPr/>
          </p:nvCxnSpPr>
          <p:spPr>
            <a:xfrm>
              <a:off x="2812537" y="5440483"/>
              <a:ext cx="408116" cy="4584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777968EB-F817-4B26-AA51-58139293EC20}"/>
                </a:ext>
              </a:extLst>
            </p:cNvPr>
            <p:cNvCxnSpPr>
              <a:cxnSpLocks/>
              <a:stCxn id="18" idx="3"/>
              <a:endCxn id="17" idx="3"/>
            </p:cNvCxnSpPr>
            <p:nvPr/>
          </p:nvCxnSpPr>
          <p:spPr>
            <a:xfrm flipV="1">
              <a:off x="4313905" y="5440483"/>
              <a:ext cx="214214" cy="4584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0DB81A00-B23A-495F-A232-33BD72597619}"/>
                </a:ext>
              </a:extLst>
            </p:cNvPr>
            <p:cNvCxnSpPr>
              <a:cxnSpLocks/>
              <a:stCxn id="17" idx="1"/>
              <a:endCxn id="4100" idx="2"/>
            </p:cNvCxnSpPr>
            <p:nvPr/>
          </p:nvCxnSpPr>
          <p:spPr>
            <a:xfrm flipH="1" flipV="1">
              <a:off x="3767279" y="4478565"/>
              <a:ext cx="883410" cy="4060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5AD6E70-6C9C-44E9-AD6F-0D48F735C1BD}"/>
                </a:ext>
              </a:extLst>
            </p:cNvPr>
            <p:cNvSpPr/>
            <p:nvPr/>
          </p:nvSpPr>
          <p:spPr>
            <a:xfrm>
              <a:off x="2199691" y="4807974"/>
              <a:ext cx="3217883" cy="14792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E064B1F-BC05-4A24-9125-921C91D69B54}"/>
                </a:ext>
              </a:extLst>
            </p:cNvPr>
            <p:cNvSpPr txBox="1"/>
            <p:nvPr/>
          </p:nvSpPr>
          <p:spPr>
            <a:xfrm>
              <a:off x="2200201" y="4550879"/>
              <a:ext cx="957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rgbClr val="FF0000"/>
                  </a:solidFill>
                </a:rPr>
                <a:t>Annotation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8AFF032-2CE0-4027-B40C-C99247005268}"/>
                </a:ext>
              </a:extLst>
            </p:cNvPr>
            <p:cNvSpPr/>
            <p:nvPr/>
          </p:nvSpPr>
          <p:spPr>
            <a:xfrm>
              <a:off x="6476666" y="4036258"/>
              <a:ext cx="1093252" cy="4762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Calculate media</a:t>
              </a:r>
            </a:p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bias 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DF96FA6-B6D2-4E06-8E36-83C588F96DD7}"/>
                </a:ext>
              </a:extLst>
            </p:cNvPr>
            <p:cNvSpPr/>
            <p:nvPr/>
          </p:nvSpPr>
          <p:spPr>
            <a:xfrm>
              <a:off x="4872638" y="4036258"/>
              <a:ext cx="1093252" cy="4762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Observe</a:t>
              </a:r>
            </a:p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distribution of</a:t>
              </a:r>
            </a:p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dataset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87A4F5B-35F3-46A6-8ACB-A4A850DF849F}"/>
                </a:ext>
              </a:extLst>
            </p:cNvPr>
            <p:cNvSpPr/>
            <p:nvPr/>
          </p:nvSpPr>
          <p:spPr>
            <a:xfrm>
              <a:off x="8114930" y="4036258"/>
              <a:ext cx="1093252" cy="4762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TAMB stance detection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30FA1BC-454D-42C8-8EEA-F24A37FBD6B7}"/>
                </a:ext>
              </a:extLst>
            </p:cNvPr>
            <p:cNvSpPr/>
            <p:nvPr/>
          </p:nvSpPr>
          <p:spPr>
            <a:xfrm>
              <a:off x="9844057" y="4036258"/>
              <a:ext cx="1093252" cy="4762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TAMB-incorporated</a:t>
              </a:r>
            </a:p>
            <a:p>
              <a:pPr algn="ctr"/>
              <a:r>
                <a:rPr lang="en-US" altLang="zh-TW" sz="1000" dirty="0">
                  <a:solidFill>
                    <a:schemeClr val="tx1"/>
                  </a:solidFill>
                </a:rPr>
                <a:t>Bert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B87A313E-C45B-48D8-9E63-7D5ED75D174D}"/>
                </a:ext>
              </a:extLst>
            </p:cNvPr>
            <p:cNvCxnSpPr>
              <a:stCxn id="4100" idx="3"/>
              <a:endCxn id="45" idx="1"/>
            </p:cNvCxnSpPr>
            <p:nvPr/>
          </p:nvCxnSpPr>
          <p:spPr>
            <a:xfrm>
              <a:off x="4313905" y="4267200"/>
              <a:ext cx="558733" cy="7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F7FD693E-F314-482A-BBFF-5AA63B20C81E}"/>
                </a:ext>
              </a:extLst>
            </p:cNvPr>
            <p:cNvCxnSpPr>
              <a:stCxn id="45" idx="3"/>
              <a:endCxn id="44" idx="1"/>
            </p:cNvCxnSpPr>
            <p:nvPr/>
          </p:nvCxnSpPr>
          <p:spPr>
            <a:xfrm>
              <a:off x="5965890" y="4274383"/>
              <a:ext cx="5107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BBBFC280-4319-4A25-94F4-365988ADB463}"/>
                </a:ext>
              </a:extLst>
            </p:cNvPr>
            <p:cNvCxnSpPr>
              <a:stCxn id="44" idx="3"/>
              <a:endCxn id="46" idx="1"/>
            </p:cNvCxnSpPr>
            <p:nvPr/>
          </p:nvCxnSpPr>
          <p:spPr>
            <a:xfrm>
              <a:off x="7569918" y="4274383"/>
              <a:ext cx="5450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EBE25F8-84E5-4936-8DE0-3A301E44D077}"/>
                </a:ext>
              </a:extLst>
            </p:cNvPr>
            <p:cNvCxnSpPr>
              <a:stCxn id="46" idx="3"/>
              <a:endCxn id="47" idx="1"/>
            </p:cNvCxnSpPr>
            <p:nvPr/>
          </p:nvCxnSpPr>
          <p:spPr>
            <a:xfrm>
              <a:off x="9208182" y="4274383"/>
              <a:ext cx="6358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86309F6-077C-4375-899F-CEFC841B1FE1}"/>
                </a:ext>
              </a:extLst>
            </p:cNvPr>
            <p:cNvSpPr/>
            <p:nvPr/>
          </p:nvSpPr>
          <p:spPr>
            <a:xfrm>
              <a:off x="6356693" y="3872874"/>
              <a:ext cx="1302636" cy="7865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06B851A7-2401-4C06-B84D-3C1CEBF4F0B5}"/>
                </a:ext>
              </a:extLst>
            </p:cNvPr>
            <p:cNvSpPr txBox="1"/>
            <p:nvPr/>
          </p:nvSpPr>
          <p:spPr>
            <a:xfrm>
              <a:off x="6295310" y="3610809"/>
              <a:ext cx="7127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rgbClr val="FF0000"/>
                  </a:solidFill>
                </a:rPr>
                <a:t>Stage 1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71E71BA-251F-4A1A-9672-C6FC220B5253}"/>
                </a:ext>
              </a:extLst>
            </p:cNvPr>
            <p:cNvSpPr/>
            <p:nvPr/>
          </p:nvSpPr>
          <p:spPr>
            <a:xfrm>
              <a:off x="7981535" y="3894993"/>
              <a:ext cx="1302636" cy="7865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67C7049E-43D6-4996-91BF-5857566B563F}"/>
                </a:ext>
              </a:extLst>
            </p:cNvPr>
            <p:cNvSpPr txBox="1"/>
            <p:nvPr/>
          </p:nvSpPr>
          <p:spPr>
            <a:xfrm>
              <a:off x="7968976" y="3643094"/>
              <a:ext cx="957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rgbClr val="FF0000"/>
                  </a:solidFill>
                </a:rPr>
                <a:t>Stage 2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CB2DFC2F-B522-4519-B951-233A8EA9E5D1}"/>
                </a:ext>
              </a:extLst>
            </p:cNvPr>
            <p:cNvSpPr txBox="1"/>
            <p:nvPr/>
          </p:nvSpPr>
          <p:spPr>
            <a:xfrm>
              <a:off x="9808972" y="3634872"/>
              <a:ext cx="7127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solidFill>
                    <a:srgbClr val="FF0000"/>
                  </a:solidFill>
                </a:rPr>
                <a:t>Stage 3</a:t>
              </a:r>
              <a:endParaRPr lang="zh-TW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6E1D9B0-6E20-4F3A-A3ED-DB7AB628C707}"/>
                </a:ext>
              </a:extLst>
            </p:cNvPr>
            <p:cNvSpPr/>
            <p:nvPr/>
          </p:nvSpPr>
          <p:spPr>
            <a:xfrm>
              <a:off x="9706999" y="3889315"/>
              <a:ext cx="1302636" cy="7865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689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8370F5-91D0-4419-B82D-973F4590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Annotation </a:t>
            </a:r>
            <a:r>
              <a:rPr lang="en-US" altLang="zh-TW" dirty="0" err="1"/>
              <a:t>Guildline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6644B1-8A21-49A5-A435-8C9D5CDC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8F9335C-271E-41C9-AA48-D449232E9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The identity of the annotators is that they are </a:t>
            </a:r>
            <a:r>
              <a:rPr lang="en-US" altLang="zh-TW" dirty="0">
                <a:solidFill>
                  <a:srgbClr val="FF0000"/>
                </a:solidFill>
              </a:rPr>
              <a:t>professional journalists</a:t>
            </a:r>
            <a:r>
              <a:rPr lang="en-US" altLang="zh-TW" dirty="0"/>
              <a:t> from "</a:t>
            </a:r>
            <a:r>
              <a:rPr lang="zh-TW" altLang="en-US" dirty="0"/>
              <a:t>今周刊</a:t>
            </a:r>
            <a:r>
              <a:rPr lang="en-US" altLang="zh-TW" dirty="0"/>
              <a:t>", which is not included in the dataset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The news in </a:t>
            </a:r>
            <a:r>
              <a:rPr lang="en-US" altLang="zh-TW" dirty="0" err="1"/>
              <a:t>CCoE</a:t>
            </a:r>
            <a:r>
              <a:rPr lang="en-US" altLang="zh-TW" dirty="0"/>
              <a:t> platform which body contain </a:t>
            </a:r>
            <a:r>
              <a:rPr lang="en-US" altLang="zh-TW" dirty="0">
                <a:solidFill>
                  <a:srgbClr val="FF0000"/>
                </a:solidFill>
              </a:rPr>
              <a:t>“</a:t>
            </a:r>
            <a:r>
              <a:rPr lang="zh-TW" altLang="en-US" dirty="0">
                <a:solidFill>
                  <a:srgbClr val="FF0000"/>
                </a:solidFill>
              </a:rPr>
              <a:t>高端疫苗</a:t>
            </a:r>
            <a:r>
              <a:rPr lang="en-US" altLang="zh-TW" dirty="0">
                <a:solidFill>
                  <a:srgbClr val="FF0000"/>
                </a:solidFill>
              </a:rPr>
              <a:t>” </a:t>
            </a:r>
            <a:r>
              <a:rPr lang="en-US" altLang="zh-TW" dirty="0"/>
              <a:t>during 2021/7/1 ~ 2021/12/31 (13981)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Annotate whether the news is </a:t>
            </a:r>
            <a:r>
              <a:rPr lang="en-US" altLang="zh-TW" dirty="0">
                <a:solidFill>
                  <a:srgbClr val="FF0000"/>
                </a:solidFill>
              </a:rPr>
              <a:t>related</a:t>
            </a:r>
            <a:r>
              <a:rPr lang="en-US" altLang="zh-TW" dirty="0"/>
              <a:t> to the topic or not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Annotate the sentiment of the news {-1: negative, 0: neutral, 1: positive}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Annotate the </a:t>
            </a:r>
            <a:r>
              <a:rPr lang="en-US" altLang="zh-TW" dirty="0">
                <a:solidFill>
                  <a:srgbClr val="FF0000"/>
                </a:solidFill>
              </a:rPr>
              <a:t>stance</a:t>
            </a:r>
            <a:r>
              <a:rPr lang="en-US" altLang="zh-TW" dirty="0"/>
              <a:t> of the news {-1: against, 0: none, 1: favor}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>
                <a:solidFill>
                  <a:srgbClr val="FF0000"/>
                </a:solidFill>
              </a:rPr>
              <a:t>3 annotators</a:t>
            </a:r>
            <a:r>
              <a:rPr lang="en-US" altLang="zh-TW" dirty="0"/>
              <a:t> annotate each news </a:t>
            </a:r>
            <a:r>
              <a:rPr lang="en-US" altLang="zh-TW" dirty="0">
                <a:solidFill>
                  <a:srgbClr val="FF0000"/>
                </a:solidFill>
              </a:rPr>
              <a:t>individually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The labels' outcomes are determined by the </a:t>
            </a:r>
            <a:r>
              <a:rPr lang="en-US" altLang="zh-TW" dirty="0">
                <a:solidFill>
                  <a:srgbClr val="FF0000"/>
                </a:solidFill>
              </a:rPr>
              <a:t>voting</a:t>
            </a:r>
            <a:r>
              <a:rPr lang="en-US" altLang="zh-TW" dirty="0"/>
              <a:t> of all annotators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99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C127B-4B23-4D5A-AF80-37C0C1AB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 Distribution(1/2)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6D9C872-C7BD-4DA6-A45E-3E7137E0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2F89833-F9E3-4C55-BBB5-9490A6B5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7" y="1124203"/>
            <a:ext cx="10750345" cy="5459159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3CB6FD5C-9A91-473A-8B0A-718278BF51CF}"/>
              </a:ext>
            </a:extLst>
          </p:cNvPr>
          <p:cNvSpPr/>
          <p:nvPr/>
        </p:nvSpPr>
        <p:spPr>
          <a:xfrm>
            <a:off x="3716594" y="5840361"/>
            <a:ext cx="127819" cy="117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BC485A9-D883-4E78-B2BC-F8DCCABD0502}"/>
              </a:ext>
            </a:extLst>
          </p:cNvPr>
          <p:cNvSpPr/>
          <p:nvPr/>
        </p:nvSpPr>
        <p:spPr>
          <a:xfrm>
            <a:off x="8485239" y="1750142"/>
            <a:ext cx="560438" cy="226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1F072C5-4354-40FD-A950-4865E6ECE55C}"/>
              </a:ext>
            </a:extLst>
          </p:cNvPr>
          <p:cNvSpPr/>
          <p:nvPr/>
        </p:nvSpPr>
        <p:spPr>
          <a:xfrm>
            <a:off x="6356555" y="4026310"/>
            <a:ext cx="560438" cy="226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97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825580-BBCE-4570-AD12-4E74612C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 Distribution(2/2)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C860AE-2C5D-4C46-890E-E22216B7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CD5129-6D5C-4015-BD39-93BCD9062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2" y="1086131"/>
            <a:ext cx="10825316" cy="54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2CA95-D8B9-4294-8E3A-C55E8815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Stage 1 - Media Bias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604E200-E59F-43FB-8637-652C8256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D1FFEC1-3FC3-4A2B-9282-5B0AF5F1B2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</a:t>
                </a:r>
                <a:r>
                  <a:rPr lang="zh-TW" altLang="en-US" dirty="0"/>
                  <a:t>：</a:t>
                </a:r>
                <a:r>
                  <a:rPr lang="en-US" altLang="zh-TW" dirty="0"/>
                  <a:t>the post time of the last news report</a:t>
                </a:r>
              </a:p>
              <a:p>
                <a:r>
                  <a:rPr lang="en-US" altLang="zh-TW" dirty="0"/>
                  <a:t>D</a:t>
                </a:r>
                <a:r>
                  <a:rPr lang="zh-TW" altLang="en-US" dirty="0"/>
                  <a:t>： </a:t>
                </a:r>
                <a:r>
                  <a:rPr lang="en-US" altLang="zh-TW" dirty="0"/>
                  <a:t>Dataset of the media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：</a:t>
                </a:r>
                <a:r>
                  <a:rPr lang="en-US" altLang="zh-TW" dirty="0"/>
                  <a:t>the post time of the  </a:t>
                </a:r>
                <a:r>
                  <a:rPr lang="en-US" altLang="zh-TW" dirty="0" err="1"/>
                  <a:t>i</a:t>
                </a:r>
                <a:r>
                  <a:rPr lang="en-US" altLang="zh-TW" baseline="30000" dirty="0" err="1"/>
                  <a:t>th</a:t>
                </a:r>
                <a:r>
                  <a:rPr lang="en-US" altLang="zh-TW" dirty="0"/>
                  <a:t> news of the media</a:t>
                </a:r>
                <a:endParaRPr lang="zh-TW" altLang="en-US" dirty="0"/>
              </a:p>
            </p:txBody>
          </p:sp>
        </mc:Choice>
        <mc:Fallback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2D1FFEC1-3FC3-4A2B-9282-5B0AF5F1B2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6" t="-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0FE2A4E-3C95-4581-B007-F31D962D08BD}"/>
                  </a:ext>
                </a:extLst>
              </p:cNvPr>
              <p:cNvSpPr txBox="1"/>
              <p:nvPr/>
            </p:nvSpPr>
            <p:spPr>
              <a:xfrm>
                <a:off x="2256503" y="3050459"/>
                <a:ext cx="1678472" cy="1209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TW" altLang="en-US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  <m:e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𝑡𝑎𝑛𝑐𝑒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sup>
                            <m:e>
                              <m:f>
                                <m:f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0FE2A4E-3C95-4581-B007-F31D962D0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503" y="3050459"/>
                <a:ext cx="1678472" cy="1209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1F2211A6-020F-42F6-9776-C7A9342154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t="5438"/>
          <a:stretch/>
        </p:blipFill>
        <p:spPr bwMode="auto">
          <a:xfrm>
            <a:off x="5643716" y="2769193"/>
            <a:ext cx="6129184" cy="335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6C1446-87B8-4C7E-9C28-F1F01E8733D2}"/>
              </a:ext>
            </a:extLst>
          </p:cNvPr>
          <p:cNvSpPr txBox="1"/>
          <p:nvPr/>
        </p:nvSpPr>
        <p:spPr>
          <a:xfrm>
            <a:off x="228600" y="3470670"/>
            <a:ext cx="210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Media_bias</a:t>
            </a:r>
            <a:r>
              <a:rPr lang="en-US" altLang="zh-TW" dirty="0"/>
              <a:t>(D) = </a:t>
            </a:r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68D823-8711-4796-956A-5026437F5651}"/>
              </a:ext>
            </a:extLst>
          </p:cNvPr>
          <p:cNvGrpSpPr/>
          <p:nvPr/>
        </p:nvGrpSpPr>
        <p:grpSpPr>
          <a:xfrm>
            <a:off x="54077" y="4447684"/>
            <a:ext cx="4306529" cy="1865562"/>
            <a:chOff x="54077" y="4447684"/>
            <a:chExt cx="4306529" cy="1865562"/>
          </a:xfrm>
        </p:grpSpPr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9CB129E2-B88E-41C2-AAB8-E278AF7482B7}"/>
                </a:ext>
              </a:extLst>
            </p:cNvPr>
            <p:cNvCxnSpPr/>
            <p:nvPr/>
          </p:nvCxnSpPr>
          <p:spPr>
            <a:xfrm>
              <a:off x="304800" y="5584723"/>
              <a:ext cx="38050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8A87590-494F-418D-953B-C4D98BEC3CF5}"/>
                </a:ext>
              </a:extLst>
            </p:cNvPr>
            <p:cNvSpPr txBox="1"/>
            <p:nvPr/>
          </p:nvSpPr>
          <p:spPr>
            <a:xfrm>
              <a:off x="304801" y="4827639"/>
              <a:ext cx="5506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TVBS</a:t>
              </a:r>
              <a:endParaRPr lang="zh-TW" altLang="en-US" sz="1000" dirty="0"/>
            </a:p>
          </p:txBody>
        </p:sp>
        <p:sp>
          <p:nvSpPr>
            <p:cNvPr id="12" name="流程圖: 資料 11">
              <a:extLst>
                <a:ext uri="{FF2B5EF4-FFF2-40B4-BE49-F238E27FC236}">
                  <a16:creationId xmlns:a16="http://schemas.microsoft.com/office/drawing/2014/main" id="{DD55BDED-6C69-4CE3-AD44-819E46CDD31B}"/>
                </a:ext>
              </a:extLst>
            </p:cNvPr>
            <p:cNvSpPr/>
            <p:nvPr/>
          </p:nvSpPr>
          <p:spPr>
            <a:xfrm>
              <a:off x="3460955" y="5496232"/>
              <a:ext cx="45719" cy="214239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流程圖: 資料 12">
              <a:extLst>
                <a:ext uri="{FF2B5EF4-FFF2-40B4-BE49-F238E27FC236}">
                  <a16:creationId xmlns:a16="http://schemas.microsoft.com/office/drawing/2014/main" id="{8727B00E-E12E-4467-9E88-5940ACCF3843}"/>
                </a:ext>
              </a:extLst>
            </p:cNvPr>
            <p:cNvSpPr/>
            <p:nvPr/>
          </p:nvSpPr>
          <p:spPr>
            <a:xfrm>
              <a:off x="2547336" y="5496232"/>
              <a:ext cx="45719" cy="214239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流程圖: 資料 13">
              <a:extLst>
                <a:ext uri="{FF2B5EF4-FFF2-40B4-BE49-F238E27FC236}">
                  <a16:creationId xmlns:a16="http://schemas.microsoft.com/office/drawing/2014/main" id="{87DFE8C2-B3A5-4D5C-B921-98AE7771D585}"/>
                </a:ext>
              </a:extLst>
            </p:cNvPr>
            <p:cNvSpPr/>
            <p:nvPr/>
          </p:nvSpPr>
          <p:spPr>
            <a:xfrm>
              <a:off x="1633717" y="5496231"/>
              <a:ext cx="45719" cy="214239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流程圖: 資料 14">
              <a:extLst>
                <a:ext uri="{FF2B5EF4-FFF2-40B4-BE49-F238E27FC236}">
                  <a16:creationId xmlns:a16="http://schemas.microsoft.com/office/drawing/2014/main" id="{D009CE60-85D0-42BC-B698-816A93EECAC9}"/>
                </a:ext>
              </a:extLst>
            </p:cNvPr>
            <p:cNvSpPr/>
            <p:nvPr/>
          </p:nvSpPr>
          <p:spPr>
            <a:xfrm>
              <a:off x="1063693" y="5496231"/>
              <a:ext cx="45719" cy="214239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C1ECC3D-776A-4226-B208-E67DFC6A8F27}"/>
                </a:ext>
              </a:extLst>
            </p:cNvPr>
            <p:cNvSpPr txBox="1"/>
            <p:nvPr/>
          </p:nvSpPr>
          <p:spPr>
            <a:xfrm>
              <a:off x="3352800" y="5755384"/>
              <a:ext cx="372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T</a:t>
              </a:r>
              <a:endParaRPr lang="zh-TW" altLang="en-US" sz="10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1D68A57-9228-4971-A0A8-4397C9B93F63}"/>
                </a:ext>
              </a:extLst>
            </p:cNvPr>
            <p:cNvSpPr txBox="1"/>
            <p:nvPr/>
          </p:nvSpPr>
          <p:spPr>
            <a:xfrm>
              <a:off x="2406934" y="5769923"/>
              <a:ext cx="372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t</a:t>
              </a:r>
              <a:r>
                <a:rPr lang="en-US" altLang="zh-TW" sz="700" dirty="0"/>
                <a:t>3</a:t>
              </a:r>
              <a:endParaRPr lang="zh-TW" altLang="en-US" sz="10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680ADC6-18F5-401C-9268-A11E27E6CCE8}"/>
                </a:ext>
              </a:extLst>
            </p:cNvPr>
            <p:cNvSpPr txBox="1"/>
            <p:nvPr/>
          </p:nvSpPr>
          <p:spPr>
            <a:xfrm>
              <a:off x="1493315" y="5778559"/>
              <a:ext cx="372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t</a:t>
              </a:r>
              <a:r>
                <a:rPr lang="en-US" altLang="zh-TW" sz="700" dirty="0"/>
                <a:t>2</a:t>
              </a:r>
              <a:endParaRPr lang="zh-TW" altLang="en-US" sz="10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318602A-3D74-4C09-91CC-B8023AF5E49D}"/>
                </a:ext>
              </a:extLst>
            </p:cNvPr>
            <p:cNvSpPr txBox="1"/>
            <p:nvPr/>
          </p:nvSpPr>
          <p:spPr>
            <a:xfrm>
              <a:off x="930574" y="5769923"/>
              <a:ext cx="372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t</a:t>
              </a:r>
              <a:r>
                <a:rPr lang="en-US" altLang="zh-TW" sz="700" dirty="0"/>
                <a:t>1</a:t>
              </a:r>
              <a:endParaRPr lang="zh-TW" altLang="en-US" sz="1000" dirty="0"/>
            </a:p>
          </p:txBody>
        </p:sp>
        <p:sp>
          <p:nvSpPr>
            <p:cNvPr id="20" name="流程圖: 資料 19">
              <a:extLst>
                <a:ext uri="{FF2B5EF4-FFF2-40B4-BE49-F238E27FC236}">
                  <a16:creationId xmlns:a16="http://schemas.microsoft.com/office/drawing/2014/main" id="{CDDEAF78-A812-49DA-ADEA-C19470C89321}"/>
                </a:ext>
              </a:extLst>
            </p:cNvPr>
            <p:cNvSpPr/>
            <p:nvPr/>
          </p:nvSpPr>
          <p:spPr>
            <a:xfrm>
              <a:off x="539388" y="5496231"/>
              <a:ext cx="45719" cy="214239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10E20DE-B22C-488E-874A-FF678BC4D057}"/>
                </a:ext>
              </a:extLst>
            </p:cNvPr>
            <p:cNvSpPr txBox="1"/>
            <p:nvPr/>
          </p:nvSpPr>
          <p:spPr>
            <a:xfrm>
              <a:off x="375426" y="5778558"/>
              <a:ext cx="3722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t</a:t>
              </a:r>
              <a:r>
                <a:rPr lang="en-US" altLang="zh-TW" sz="700" dirty="0"/>
                <a:t>0</a:t>
              </a:r>
              <a:endParaRPr lang="zh-TW" altLang="en-US" sz="10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B8B14E-9B61-497C-9B8C-0D8156E484AF}"/>
                </a:ext>
              </a:extLst>
            </p:cNvPr>
            <p:cNvSpPr/>
            <p:nvPr/>
          </p:nvSpPr>
          <p:spPr>
            <a:xfrm>
              <a:off x="54077" y="4723808"/>
              <a:ext cx="4306529" cy="15894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13419250-36B4-4264-82AE-EEAC69FBD8BD}"/>
                </a:ext>
              </a:extLst>
            </p:cNvPr>
            <p:cNvSpPr txBox="1"/>
            <p:nvPr/>
          </p:nvSpPr>
          <p:spPr>
            <a:xfrm>
              <a:off x="108155" y="4447684"/>
              <a:ext cx="15255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illustration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47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00B3E-4BAE-4158-BEBE-B7677825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Stage 2 - TAMB Stance Detection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C3BCA6-9227-46EB-AA4F-EE625CAA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C8B69D4-71E3-429E-BB69-0CB57B3BC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49400"/>
            <a:ext cx="10972800" cy="4525963"/>
          </a:xfrm>
        </p:spPr>
        <p:txBody>
          <a:bodyPr/>
          <a:lstStyle/>
          <a:p>
            <a:r>
              <a:rPr lang="en-US" altLang="zh-TW" dirty="0" err="1"/>
              <a:t>SimilarNews</a:t>
            </a:r>
            <a:r>
              <a:rPr lang="en-US" altLang="zh-TW" dirty="0"/>
              <a:t>(</a:t>
            </a:r>
            <a:r>
              <a:rPr lang="en-US" altLang="zh-TW" dirty="0" err="1"/>
              <a:t>news_title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Sentence </a:t>
            </a:r>
            <a:r>
              <a:rPr lang="en-US" altLang="zh-TW" dirty="0" err="1"/>
              <a:t>bert</a:t>
            </a:r>
            <a:endParaRPr lang="en-US" altLang="zh-TW" dirty="0"/>
          </a:p>
          <a:p>
            <a:pPr lvl="1"/>
            <a:r>
              <a:rPr lang="en-US" altLang="zh-TW" dirty="0"/>
              <a:t>distiluse-base-multilingual-cased-v2</a:t>
            </a:r>
          </a:p>
          <a:p>
            <a:pPr lvl="1"/>
            <a:r>
              <a:rPr lang="en-US" altLang="zh-TW" dirty="0" err="1"/>
              <a:t>Cosine_similarity</a:t>
            </a:r>
            <a:r>
              <a:rPr lang="en-US" altLang="zh-TW" dirty="0"/>
              <a:t> &gt; 0.8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93AB9C-B108-46DF-8CAD-81DA5BFE9756}"/>
              </a:ext>
            </a:extLst>
          </p:cNvPr>
          <p:cNvSpPr txBox="1"/>
          <p:nvPr/>
        </p:nvSpPr>
        <p:spPr>
          <a:xfrm>
            <a:off x="1489949" y="6067266"/>
            <a:ext cx="8524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1000" b="0" i="0"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TW" dirty="0"/>
              <a:t>[17] Reimers, Nils, and Iryna </a:t>
            </a:r>
            <a:r>
              <a:rPr lang="en-US" altLang="zh-TW" dirty="0" err="1"/>
              <a:t>Gurevych</a:t>
            </a:r>
            <a:r>
              <a:rPr lang="en-US" altLang="zh-TW" dirty="0"/>
              <a:t>. "Sentence-</a:t>
            </a:r>
            <a:r>
              <a:rPr lang="en-US" altLang="zh-TW" dirty="0" err="1"/>
              <a:t>bert</a:t>
            </a:r>
            <a:r>
              <a:rPr lang="en-US" altLang="zh-TW" dirty="0"/>
              <a:t>: Sentence embeddings using </a:t>
            </a:r>
            <a:r>
              <a:rPr lang="en-US" altLang="zh-TW" dirty="0" err="1"/>
              <a:t>siamese</a:t>
            </a:r>
            <a:r>
              <a:rPr lang="en-US" altLang="zh-TW" dirty="0"/>
              <a:t> </a:t>
            </a:r>
            <a:r>
              <a:rPr lang="en-US" altLang="zh-TW" dirty="0" err="1"/>
              <a:t>bert</a:t>
            </a:r>
            <a:r>
              <a:rPr lang="en-US" altLang="zh-TW" dirty="0"/>
              <a:t>-networks." </a:t>
            </a:r>
            <a:r>
              <a:rPr lang="en-US" altLang="zh-TW" dirty="0" err="1"/>
              <a:t>arXiv</a:t>
            </a:r>
            <a:r>
              <a:rPr lang="en-US" altLang="zh-TW" dirty="0"/>
              <a:t> preprint arXiv:1908.10084 (2019).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B44345F-445D-42F9-B9FE-32F59290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83" y="1821963"/>
            <a:ext cx="534427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9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CD88-EDC7-4ADE-A9DB-7A985B2B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93688"/>
            <a:ext cx="10972800" cy="1143000"/>
          </a:xfrm>
        </p:spPr>
        <p:txBody>
          <a:bodyPr/>
          <a:lstStyle/>
          <a:p>
            <a:pPr algn="l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FCECF-CDB4-459E-9EC6-33816D9C92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75" y="1638300"/>
            <a:ext cx="10972800" cy="4525963"/>
          </a:xfrm>
        </p:spPr>
        <p:txBody>
          <a:bodyPr/>
          <a:lstStyle/>
          <a:p>
            <a:r>
              <a:rPr lang="en-US" altLang="zh-TW" sz="2000" dirty="0"/>
              <a:t>Introduction</a:t>
            </a:r>
          </a:p>
          <a:p>
            <a:r>
              <a:rPr lang="en-US" altLang="zh-TW" sz="2000" dirty="0"/>
              <a:t>Related Work</a:t>
            </a:r>
          </a:p>
          <a:p>
            <a:r>
              <a:rPr lang="en-US" altLang="zh-TW" sz="2000" dirty="0"/>
              <a:t>Time – Aware Media Bias Stance Detection</a:t>
            </a:r>
          </a:p>
          <a:p>
            <a:r>
              <a:rPr lang="en-US" altLang="zh-TW" sz="2000" dirty="0"/>
              <a:t>Experiment</a:t>
            </a:r>
          </a:p>
          <a:p>
            <a:r>
              <a:rPr lang="en-US" altLang="zh-TW" sz="2000" dirty="0"/>
              <a:t>Discussion</a:t>
            </a:r>
          </a:p>
          <a:p>
            <a:r>
              <a:rPr lang="en-US" altLang="zh-TW" sz="2000" dirty="0"/>
              <a:t>Conclusion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00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EC7F8-BA88-427C-A516-B9301A35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Stage 2 - TAMB - Illustration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458F61-8243-4A1C-9AF2-98A0759E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1C71B6-2A9F-4F55-856D-BCF805CA8C9A}"/>
              </a:ext>
            </a:extLst>
          </p:cNvPr>
          <p:cNvPicPr/>
          <p:nvPr/>
        </p:nvPicPr>
        <p:blipFill rotWithShape="1">
          <a:blip r:embed="rId2"/>
          <a:srcRect l="913" t="7778" r="-1"/>
          <a:stretch/>
        </p:blipFill>
        <p:spPr>
          <a:xfrm>
            <a:off x="518283" y="2390566"/>
            <a:ext cx="2895600" cy="20730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311EAE-6548-482F-A364-2E4DFCC08D21}"/>
              </a:ext>
            </a:extLst>
          </p:cNvPr>
          <p:cNvPicPr/>
          <p:nvPr/>
        </p:nvPicPr>
        <p:blipFill rotWithShape="1">
          <a:blip r:embed="rId3"/>
          <a:srcRect l="1907" t="5863" r="1"/>
          <a:stretch/>
        </p:blipFill>
        <p:spPr>
          <a:xfrm>
            <a:off x="4054515" y="2367706"/>
            <a:ext cx="2840355" cy="20730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A00428-E83F-41F3-9512-FDDB9107B509}"/>
              </a:ext>
            </a:extLst>
          </p:cNvPr>
          <p:cNvPicPr/>
          <p:nvPr/>
        </p:nvPicPr>
        <p:blipFill rotWithShape="1">
          <a:blip r:embed="rId4"/>
          <a:srcRect l="-156" t="6819"/>
          <a:stretch/>
        </p:blipFill>
        <p:spPr>
          <a:xfrm>
            <a:off x="7935688" y="2390562"/>
            <a:ext cx="2844800" cy="20768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84D616E-4776-40FB-9919-2E70C261185A}"/>
              </a:ext>
            </a:extLst>
          </p:cNvPr>
          <p:cNvSpPr txBox="1"/>
          <p:nvPr/>
        </p:nvSpPr>
        <p:spPr>
          <a:xfrm>
            <a:off x="743380" y="1887450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Favor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6E5FDE-A38D-44BB-AD8B-67156152FCA4}"/>
              </a:ext>
            </a:extLst>
          </p:cNvPr>
          <p:cNvSpPr txBox="1"/>
          <p:nvPr/>
        </p:nvSpPr>
        <p:spPr>
          <a:xfrm>
            <a:off x="4237703" y="1887449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None</a:t>
            </a:r>
            <a:endParaRPr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EA6A56D-3077-4261-800B-F1229FA12976}"/>
              </a:ext>
            </a:extLst>
          </p:cNvPr>
          <p:cNvSpPr txBox="1"/>
          <p:nvPr/>
        </p:nvSpPr>
        <p:spPr>
          <a:xfrm>
            <a:off x="8054724" y="1887448"/>
            <a:ext cx="12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Against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2354B0-C1F6-4C3D-9A99-57CEE4E7ABE6}"/>
              </a:ext>
            </a:extLst>
          </p:cNvPr>
          <p:cNvSpPr txBox="1"/>
          <p:nvPr/>
        </p:nvSpPr>
        <p:spPr>
          <a:xfrm>
            <a:off x="743380" y="1345637"/>
            <a:ext cx="3808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TW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自由時報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0.548563406246023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997D700-16EA-46C4-8FDB-52A587934EAA}"/>
              </a:ext>
            </a:extLst>
          </p:cNvPr>
          <p:cNvSpPr txBox="1"/>
          <p:nvPr/>
        </p:nvSpPr>
        <p:spPr>
          <a:xfrm>
            <a:off x="3671410" y="5798364"/>
            <a:ext cx="3614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Argmax (</a:t>
            </a:r>
            <a:r>
              <a:rPr lang="en-US" altLang="zh-TW" sz="1200" dirty="0" err="1"/>
              <a:t>Favor_score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None_score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Against_score</a:t>
            </a:r>
            <a:r>
              <a:rPr lang="en-US" altLang="zh-TW" sz="1200" dirty="0"/>
              <a:t>)</a:t>
            </a:r>
            <a:endParaRPr lang="zh-TW" alt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A66750-D71D-440E-BA6E-09E1EA358ECB}"/>
              </a:ext>
            </a:extLst>
          </p:cNvPr>
          <p:cNvSpPr txBox="1"/>
          <p:nvPr/>
        </p:nvSpPr>
        <p:spPr>
          <a:xfrm>
            <a:off x="9274367" y="5143860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97301D-541F-4B04-B19D-5A936D2FA6A9}"/>
              </a:ext>
            </a:extLst>
          </p:cNvPr>
          <p:cNvSpPr txBox="1"/>
          <p:nvPr/>
        </p:nvSpPr>
        <p:spPr>
          <a:xfrm>
            <a:off x="5160196" y="5072802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06613728-7FAF-4A17-8DF8-814209C3A271}"/>
              </a:ext>
            </a:extLst>
          </p:cNvPr>
          <p:cNvGrpSpPr/>
          <p:nvPr/>
        </p:nvGrpSpPr>
        <p:grpSpPr>
          <a:xfrm>
            <a:off x="669721" y="5143860"/>
            <a:ext cx="2566054" cy="412805"/>
            <a:chOff x="280023" y="5019087"/>
            <a:chExt cx="2566054" cy="41280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CF03A421-4F59-4185-8AAC-61F7AFEB6DA0}"/>
                    </a:ext>
                  </a:extLst>
                </p:cNvPr>
                <p:cNvSpPr txBox="1"/>
                <p:nvPr/>
              </p:nvSpPr>
              <p:spPr>
                <a:xfrm>
                  <a:off x="280023" y="5019087"/>
                  <a:ext cx="993074" cy="4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0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sz="1000" dirty="0" smtClean="0">
                                <a:latin typeface="Cambria Math" panose="02040503050406030204" pitchFamily="18" charset="0"/>
                              </a:rPr>
                              <m:t>si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𝑚𝑖𝑙𝑎𝑟𝑖𝑡𝑦</m:t>
                            </m:r>
                            <m:d>
                              <m:dPr>
                                <m:ctrlPr>
                                  <a:rPr lang="en-US" altLang="zh-TW" sz="1000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000" i="0" dirty="0" smtClean="0"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altLang="zh-TW" sz="1000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000" i="0" dirty="0" smtClean="0">
                                    <a:latin typeface="Cambria Math" panose="02040503050406030204" pitchFamily="18" charset="0"/>
                                  </a:rPr>
                                  <m:t>0.549−0</m:t>
                                </m:r>
                              </m:e>
                            </m:d>
                            <m:r>
                              <a:rPr lang="en-US" altLang="zh-TW" sz="1000" i="0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CF03A421-4F59-4185-8AAC-61F7AFEB6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23" y="5019087"/>
                  <a:ext cx="993074" cy="4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00AD9650-5740-45B8-986D-25A2BB4EFEB9}"/>
                    </a:ext>
                  </a:extLst>
                </p:cNvPr>
                <p:cNvSpPr txBox="1"/>
                <p:nvPr/>
              </p:nvSpPr>
              <p:spPr>
                <a:xfrm>
                  <a:off x="1348064" y="5019087"/>
                  <a:ext cx="993074" cy="4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0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sz="1000" dirty="0" smtClean="0">
                                <a:latin typeface="Cambria Math" panose="02040503050406030204" pitchFamily="18" charset="0"/>
                              </a:rPr>
                              <m:t>si</m:t>
                            </m:r>
                            <m:r>
                              <a:rPr lang="en-US" altLang="zh-TW" sz="1000" b="0" i="1" dirty="0" smtClean="0">
                                <a:latin typeface="Cambria Math" panose="02040503050406030204" pitchFamily="18" charset="0"/>
                              </a:rPr>
                              <m:t>𝑚𝑖𝑙𝑎𝑟𝑖𝑡𝑦</m:t>
                            </m:r>
                            <m:d>
                              <m:dPr>
                                <m:ctrlPr>
                                  <a:rPr lang="en-US" altLang="zh-TW" sz="1000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000" i="0" dirty="0" smtClean="0"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altLang="zh-TW" sz="1000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000" i="0" dirty="0" smtClean="0">
                                    <a:latin typeface="Cambria Math" panose="02040503050406030204" pitchFamily="18" charset="0"/>
                                  </a:rPr>
                                  <m:t>0.549−0</m:t>
                                </m:r>
                                <m:r>
                                  <a:rPr lang="en-US" altLang="zh-TW" sz="1000" b="0" i="0" dirty="0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</m:d>
                            <m:r>
                              <a:rPr lang="en-US" altLang="zh-TW" sz="1000" i="0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zh-TW" altLang="en-US" sz="1000" dirty="0"/>
                </a:p>
              </p:txBody>
            </p:sp>
          </mc:Choice>
          <mc:Fallback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00AD9650-5740-45B8-986D-25A2BB4EF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064" y="5019087"/>
                  <a:ext cx="993074" cy="412805"/>
                </a:xfrm>
                <a:prstGeom prst="rect">
                  <a:avLst/>
                </a:prstGeom>
                <a:blipFill>
                  <a:blip r:embed="rId6"/>
                  <a:stretch>
                    <a:fillRect r="-98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DDD740B-E82C-473A-A03A-07285CF1DD2A}"/>
                </a:ext>
              </a:extLst>
            </p:cNvPr>
            <p:cNvSpPr txBox="1"/>
            <p:nvPr/>
          </p:nvSpPr>
          <p:spPr>
            <a:xfrm>
              <a:off x="1180493" y="5058817"/>
              <a:ext cx="155190" cy="373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+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F2F5828-A495-41C0-BB5B-615940DAA2F0}"/>
                </a:ext>
              </a:extLst>
            </p:cNvPr>
            <p:cNvSpPr txBox="1"/>
            <p:nvPr/>
          </p:nvSpPr>
          <p:spPr>
            <a:xfrm>
              <a:off x="2270709" y="5040823"/>
              <a:ext cx="195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+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63BAA32-3ABE-4D7F-BD6B-CD069E771CFC}"/>
                </a:ext>
              </a:extLst>
            </p:cNvPr>
            <p:cNvSpPr txBox="1"/>
            <p:nvPr/>
          </p:nvSpPr>
          <p:spPr>
            <a:xfrm>
              <a:off x="2541277" y="5058817"/>
              <a:ext cx="304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89A7F8-3BC7-43B9-8AC0-12D88107CC57}"/>
              </a:ext>
            </a:extLst>
          </p:cNvPr>
          <p:cNvSpPr txBox="1"/>
          <p:nvPr/>
        </p:nvSpPr>
        <p:spPr>
          <a:xfrm>
            <a:off x="117987" y="4795803"/>
            <a:ext cx="1722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/>
              <a:t>Favor_score</a:t>
            </a:r>
            <a:r>
              <a:rPr lang="en-US" altLang="zh-TW" sz="1200" dirty="0"/>
              <a:t> = </a:t>
            </a:r>
            <a:endParaRPr lang="zh-TW" altLang="en-US" sz="1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81B7A76-D8EE-4385-9E77-61DA23C2B1AA}"/>
              </a:ext>
            </a:extLst>
          </p:cNvPr>
          <p:cNvSpPr txBox="1"/>
          <p:nvPr/>
        </p:nvSpPr>
        <p:spPr>
          <a:xfrm>
            <a:off x="4144925" y="4794311"/>
            <a:ext cx="1722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/>
              <a:t>None_score</a:t>
            </a:r>
            <a:r>
              <a:rPr lang="en-US" altLang="zh-TW" sz="1200" dirty="0"/>
              <a:t> = </a:t>
            </a:r>
            <a:endParaRPr lang="zh-TW" altLang="en-US" sz="1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263E746-0003-4822-B325-51260996704A}"/>
              </a:ext>
            </a:extLst>
          </p:cNvPr>
          <p:cNvSpPr txBox="1"/>
          <p:nvPr/>
        </p:nvSpPr>
        <p:spPr>
          <a:xfrm>
            <a:off x="8052984" y="4794310"/>
            <a:ext cx="1722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/>
              <a:t>Against_score</a:t>
            </a:r>
            <a:r>
              <a:rPr lang="en-US" altLang="zh-TW" sz="1200" dirty="0"/>
              <a:t> = </a:t>
            </a:r>
            <a:endParaRPr lang="zh-TW" alt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筆跡 26">
                <a:extLst>
                  <a:ext uri="{FF2B5EF4-FFF2-40B4-BE49-F238E27FC236}">
                    <a16:creationId xmlns:a16="http://schemas.microsoft.com/office/drawing/2014/main" id="{3AE20FFE-8921-4801-BB22-4C9C11B49FB9}"/>
                  </a:ext>
                </a:extLst>
              </p14:cNvPr>
              <p14:cNvContentPartPr/>
              <p14:nvPr/>
            </p14:nvContentPartPr>
            <p14:xfrm>
              <a:off x="832320" y="4041000"/>
              <a:ext cx="1245960" cy="1148400"/>
            </p14:xfrm>
          </p:contentPart>
        </mc:Choice>
        <mc:Fallback>
          <p:pic>
            <p:nvPicPr>
              <p:cNvPr id="27" name="筆跡 26">
                <a:extLst>
                  <a:ext uri="{FF2B5EF4-FFF2-40B4-BE49-F238E27FC236}">
                    <a16:creationId xmlns:a16="http://schemas.microsoft.com/office/drawing/2014/main" id="{3AE20FFE-8921-4801-BB22-4C9C11B49F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4031640"/>
                <a:ext cx="1264680" cy="11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747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A9A12-6646-4328-A543-476AE9F2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Stage 3 - TAMB-incorporated Bert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D698DA7-4F22-411A-AEB7-2978ACF4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631024D-44EF-4C1D-BDF8-383DB138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87" y="1412886"/>
            <a:ext cx="4852588" cy="466723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E70609F-59A0-42D8-9F31-0E9F712C8779}"/>
              </a:ext>
            </a:extLst>
          </p:cNvPr>
          <p:cNvSpPr txBox="1"/>
          <p:nvPr/>
        </p:nvSpPr>
        <p:spPr>
          <a:xfrm>
            <a:off x="7722872" y="5651591"/>
            <a:ext cx="3136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[</a:t>
            </a:r>
            <a:r>
              <a:rPr lang="en-US" altLang="zh-TW" sz="1200" dirty="0" err="1"/>
              <a:t>Favor_score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None_score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Against_score</a:t>
            </a:r>
            <a:r>
              <a:rPr lang="en-US" altLang="zh-TW" sz="1200" dirty="0"/>
              <a:t>]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4471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CD88-EDC7-4ADE-A9DB-7A985B2B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93688"/>
            <a:ext cx="10972800" cy="1143000"/>
          </a:xfrm>
        </p:spPr>
        <p:txBody>
          <a:bodyPr/>
          <a:lstStyle/>
          <a:p>
            <a:pPr algn="l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FCECF-CDB4-459E-9EC6-33816D9C92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75" y="1638300"/>
            <a:ext cx="10972800" cy="4525963"/>
          </a:xfrm>
        </p:spPr>
        <p:txBody>
          <a:bodyPr/>
          <a:lstStyle/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Time – Aware Media Bias Stance Detection</a:t>
            </a:r>
          </a:p>
          <a:p>
            <a:r>
              <a:rPr lang="en-US" altLang="zh-TW" sz="2000" dirty="0"/>
              <a:t>Experiment</a:t>
            </a:r>
          </a:p>
          <a:p>
            <a:pPr lvl="1"/>
            <a:r>
              <a:rPr lang="en-US" altLang="zh-TW" sz="1600" dirty="0"/>
              <a:t>Compared Method</a:t>
            </a:r>
          </a:p>
          <a:p>
            <a:pPr lvl="1"/>
            <a:r>
              <a:rPr lang="en-US" altLang="zh-TW" sz="1600" dirty="0"/>
              <a:t>Implementation</a:t>
            </a:r>
          </a:p>
          <a:p>
            <a:pPr lvl="1"/>
            <a:r>
              <a:rPr lang="en-US" altLang="zh-TW" sz="1600" dirty="0"/>
              <a:t>Result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22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A82E52-41B0-41AA-9CA5-AF508A63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Compared 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ECA67E-BFAC-4CF9-A7EA-8918892B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BA8F8C-A7B5-4ED1-85FB-9016A90F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TF-IDF</a:t>
            </a:r>
          </a:p>
          <a:p>
            <a:r>
              <a:rPr lang="en-US" altLang="zh-TW" dirty="0"/>
              <a:t>LSTM</a:t>
            </a:r>
          </a:p>
          <a:p>
            <a:r>
              <a:rPr lang="en-US" altLang="zh-TW" dirty="0"/>
              <a:t>BERT</a:t>
            </a:r>
          </a:p>
          <a:p>
            <a:r>
              <a:rPr lang="en-US" altLang="zh-TW" dirty="0"/>
              <a:t>Normal (no media bias)</a:t>
            </a:r>
          </a:p>
          <a:p>
            <a:r>
              <a:rPr lang="en-US" altLang="zh-TW" dirty="0"/>
              <a:t>TAMB (stage 2)</a:t>
            </a:r>
          </a:p>
          <a:p>
            <a:r>
              <a:rPr lang="en-US" altLang="zh-TW" dirty="0"/>
              <a:t>TAMB-incorporated BERT(stage 3)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71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1C94C-BBA8-477C-A22C-FB529E07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4B1650-483E-43CD-8A33-D7737918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CA0649-749D-45E9-BF69-F39AAB36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GPU</a:t>
            </a:r>
            <a:r>
              <a:rPr lang="zh-TW" altLang="en-US" dirty="0"/>
              <a:t>：</a:t>
            </a:r>
            <a:r>
              <a:rPr lang="en-US" altLang="zh-TW" dirty="0"/>
              <a:t>T4</a:t>
            </a:r>
          </a:p>
          <a:p>
            <a:r>
              <a:rPr lang="en-US" altLang="zh-TW" dirty="0"/>
              <a:t>Experiment time</a:t>
            </a:r>
            <a:r>
              <a:rPr lang="zh-TW" altLang="en-US" dirty="0"/>
              <a:t>：</a:t>
            </a:r>
            <a:r>
              <a:rPr lang="en-US" altLang="zh-TW" dirty="0"/>
              <a:t> 10 (average)</a:t>
            </a:r>
          </a:p>
          <a:p>
            <a:r>
              <a:rPr lang="en-US" altLang="zh-TW" dirty="0"/>
              <a:t>Epoch</a:t>
            </a:r>
            <a:r>
              <a:rPr lang="zh-TW" altLang="en-US" dirty="0"/>
              <a:t>：</a:t>
            </a:r>
            <a:r>
              <a:rPr lang="en-US" altLang="zh-TW" dirty="0"/>
              <a:t>10</a:t>
            </a:r>
          </a:p>
          <a:p>
            <a:r>
              <a:rPr lang="en-US" altLang="zh-TW" dirty="0"/>
              <a:t>Learning rate</a:t>
            </a:r>
            <a:r>
              <a:rPr lang="zh-TW" altLang="en-US" dirty="0"/>
              <a:t>：</a:t>
            </a:r>
            <a:r>
              <a:rPr lang="en-US" altLang="zh-TW" dirty="0"/>
              <a:t>1e-4</a:t>
            </a:r>
          </a:p>
          <a:p>
            <a:r>
              <a:rPr lang="en-US" altLang="zh-TW" dirty="0"/>
              <a:t>Optimizer</a:t>
            </a:r>
            <a:r>
              <a:rPr lang="zh-TW" altLang="en-US" dirty="0"/>
              <a:t>：</a:t>
            </a:r>
            <a:r>
              <a:rPr lang="en-US" altLang="zh-TW" dirty="0"/>
              <a:t>Adam</a:t>
            </a:r>
          </a:p>
          <a:p>
            <a:endParaRPr lang="en-US" altLang="zh-TW" dirty="0"/>
          </a:p>
          <a:p>
            <a:r>
              <a:rPr lang="en-US" altLang="zh-TW" dirty="0"/>
              <a:t>BERT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en-US" altLang="zh-TW" dirty="0"/>
              <a:t>Tokenizer</a:t>
            </a:r>
            <a:r>
              <a:rPr lang="zh-TW" altLang="en-US" dirty="0"/>
              <a:t>：</a:t>
            </a:r>
            <a:r>
              <a:rPr lang="en-US" altLang="zh-TW" dirty="0" err="1"/>
              <a:t>bert</a:t>
            </a:r>
            <a:r>
              <a:rPr lang="en-US" altLang="zh-TW" dirty="0"/>
              <a:t>-base-Chinese</a:t>
            </a:r>
          </a:p>
          <a:p>
            <a:pPr lvl="1"/>
            <a:r>
              <a:rPr lang="en-US" altLang="zh-TW" dirty="0"/>
              <a:t>Model</a:t>
            </a:r>
            <a:r>
              <a:rPr lang="zh-TW" altLang="en-US" dirty="0"/>
              <a:t>：</a:t>
            </a:r>
            <a:r>
              <a:rPr lang="en-US" altLang="zh-TW" dirty="0" err="1"/>
              <a:t>ckiplab</a:t>
            </a:r>
            <a:r>
              <a:rPr lang="en-US" altLang="zh-TW" dirty="0"/>
              <a:t>/albert-tiny-</a:t>
            </a:r>
            <a:r>
              <a:rPr lang="en-US" altLang="zh-TW" dirty="0" err="1"/>
              <a:t>chinese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162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E5FE3-2D45-47E8-A2F9-9300E870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– Accuracy (1/2)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E00CAC-D6CC-408D-A973-6952F545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958264C-5A3E-4B14-B281-9DF59599D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" t="11609" r="9113" b="5653"/>
          <a:stretch/>
        </p:blipFill>
        <p:spPr>
          <a:xfrm>
            <a:off x="993058" y="1248697"/>
            <a:ext cx="10038736" cy="51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53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AEF76-307B-463D-9167-420AFECE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– Accuracy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0664AEC-82DA-4745-8998-E3B69EC8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A8853F-CCBE-4B93-9B1A-34160DF47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TAMB vs Normal</a:t>
            </a:r>
          </a:p>
          <a:p>
            <a:pPr lvl="1"/>
            <a:r>
              <a:rPr lang="en-US" altLang="zh-TW" dirty="0"/>
              <a:t>With the considering of media bias and time factor, TAMB have outperformed than Normal method</a:t>
            </a:r>
          </a:p>
          <a:p>
            <a:r>
              <a:rPr lang="en-US" altLang="zh-TW" dirty="0"/>
              <a:t>TF-IDF vs LSTM</a:t>
            </a:r>
          </a:p>
          <a:p>
            <a:pPr lvl="1"/>
            <a:r>
              <a:rPr lang="en-US" altLang="zh-TW" dirty="0"/>
              <a:t>In low resource of training data, LSTM is not enough to learn too many features as the features are noises</a:t>
            </a:r>
          </a:p>
          <a:p>
            <a:pPr lvl="1"/>
            <a:r>
              <a:rPr lang="en-US" altLang="zh-TW" dirty="0"/>
              <a:t>TF-IDF do feature extraction itself</a:t>
            </a:r>
          </a:p>
          <a:p>
            <a:r>
              <a:rPr lang="en-US" altLang="zh-TW" dirty="0"/>
              <a:t>Bert vs TAMB+BERT</a:t>
            </a:r>
          </a:p>
          <a:p>
            <a:pPr lvl="1"/>
            <a:r>
              <a:rPr lang="en-US" altLang="zh-TW" dirty="0"/>
              <a:t>Language model as pretrained support can learn the features in low resources data</a:t>
            </a:r>
          </a:p>
          <a:p>
            <a:pPr lvl="1"/>
            <a:r>
              <a:rPr lang="en-US" altLang="zh-TW" dirty="0"/>
              <a:t>TAMB support </a:t>
            </a:r>
            <a:r>
              <a:rPr lang="en-US" altLang="zh-TW" dirty="0" err="1"/>
              <a:t>bert</a:t>
            </a:r>
            <a:r>
              <a:rPr lang="en-US" altLang="zh-TW" dirty="0"/>
              <a:t> to have a startup and have a expectation of SOTA model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685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AA945-11AC-4EA5-A37D-6D7AAF21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- Time(2/2)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84C795-E467-4C57-9AE0-80F1B825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00814D1-3701-4770-AB7B-C40F40E2F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1446" r="7921" b="4570"/>
          <a:stretch/>
        </p:blipFill>
        <p:spPr>
          <a:xfrm>
            <a:off x="953729" y="1140542"/>
            <a:ext cx="10235381" cy="51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4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A0C268-A055-4BFA-9AB7-3998F83C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– Time Analysis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2BC5CF-E62D-4F75-A988-B17C99D6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9758F3-8A89-4AE7-9918-9AB1346B4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LSTM vs Bert</a:t>
            </a:r>
          </a:p>
          <a:p>
            <a:pPr lvl="1"/>
            <a:r>
              <a:rPr lang="en-US" altLang="zh-TW" dirty="0"/>
              <a:t>RNN-architecture may cost more time to do prediction</a:t>
            </a:r>
          </a:p>
          <a:p>
            <a:pPr lvl="1"/>
            <a:r>
              <a:rPr lang="en-US" altLang="zh-TW" dirty="0"/>
              <a:t>Self-attention supporting parallel processing</a:t>
            </a:r>
          </a:p>
          <a:p>
            <a:r>
              <a:rPr lang="en-US" altLang="zh-TW" dirty="0"/>
              <a:t>TAMB</a:t>
            </a:r>
          </a:p>
          <a:p>
            <a:pPr lvl="1"/>
            <a:r>
              <a:rPr lang="en-US" altLang="zh-TW" dirty="0"/>
              <a:t>Bottleneck: the time of finding the similar news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293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CD88-EDC7-4ADE-A9DB-7A985B2B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93688"/>
            <a:ext cx="10972800" cy="1143000"/>
          </a:xfrm>
        </p:spPr>
        <p:txBody>
          <a:bodyPr/>
          <a:lstStyle/>
          <a:p>
            <a:pPr algn="l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FCECF-CDB4-459E-9EC6-33816D9C92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75" y="1638300"/>
            <a:ext cx="10972800" cy="4525963"/>
          </a:xfrm>
        </p:spPr>
        <p:txBody>
          <a:bodyPr/>
          <a:lstStyle/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Time – Aware Media Bias Stance Detection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altLang="zh-TW" sz="2000" dirty="0"/>
              <a:t>Discussion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12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CD88-EDC7-4ADE-A9DB-7A985B2B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93688"/>
            <a:ext cx="10972800" cy="1143000"/>
          </a:xfrm>
        </p:spPr>
        <p:txBody>
          <a:bodyPr/>
          <a:lstStyle/>
          <a:p>
            <a:pPr algn="l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FCECF-CDB4-459E-9EC6-33816D9C92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75" y="1638300"/>
            <a:ext cx="10972800" cy="4525963"/>
          </a:xfrm>
        </p:spPr>
        <p:txBody>
          <a:bodyPr/>
          <a:lstStyle/>
          <a:p>
            <a:r>
              <a:rPr lang="en-US" altLang="zh-TW" sz="2000" dirty="0"/>
              <a:t>Introduction</a:t>
            </a:r>
          </a:p>
          <a:p>
            <a:pPr lvl="1"/>
            <a:r>
              <a:rPr lang="en-US" altLang="zh-TW" sz="1600" dirty="0"/>
              <a:t>Motivation</a:t>
            </a:r>
          </a:p>
          <a:p>
            <a:pPr lvl="1"/>
            <a:r>
              <a:rPr lang="en-US" altLang="zh-TW" sz="1600" dirty="0"/>
              <a:t>Contribution</a:t>
            </a:r>
          </a:p>
          <a:p>
            <a:pPr lvl="1"/>
            <a:r>
              <a:rPr lang="en-US" altLang="zh-TW" sz="1600" dirty="0"/>
              <a:t>Background</a:t>
            </a:r>
          </a:p>
          <a:p>
            <a:pPr lvl="1"/>
            <a:r>
              <a:rPr lang="en-US" altLang="zh-TW" sz="1600" dirty="0"/>
              <a:t>Problem Statement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Time – Aware Media Bias Stance Detection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093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DF1AF-C338-4383-BF0A-539AAC28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46507C-743A-4460-ABF5-BA34CADE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69720B-6F58-4BF0-954E-879A054C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Deal with the bottleneck of finding similar news</a:t>
            </a:r>
          </a:p>
          <a:p>
            <a:r>
              <a:rPr lang="en-US" altLang="zh-TW" dirty="0"/>
              <a:t>Building a real-time TAMB method</a:t>
            </a:r>
          </a:p>
          <a:p>
            <a:pPr lvl="1"/>
            <a:r>
              <a:rPr lang="en-US" altLang="zh-TW" dirty="0"/>
              <a:t>Need large-scale of labeled data which is hard to get enough dataset</a:t>
            </a:r>
          </a:p>
          <a:p>
            <a:pPr lvl="1"/>
            <a:r>
              <a:rPr lang="en-US" altLang="zh-TW" dirty="0"/>
              <a:t>The relationship between implicit sentiment and stance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More flexible limitation of lightweight TAMB</a:t>
            </a:r>
          </a:p>
          <a:p>
            <a:pPr lvl="1"/>
            <a:r>
              <a:rPr lang="en-US" altLang="zh-TW" dirty="0"/>
              <a:t>News without similar news still have a way to do prediction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The weight of the variant in the algorithm</a:t>
            </a:r>
          </a:p>
          <a:p>
            <a:r>
              <a:rPr lang="en-US" altLang="zh-TW" dirty="0"/>
              <a:t>Calculate F1-score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696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CD88-EDC7-4ADE-A9DB-7A985B2B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93688"/>
            <a:ext cx="10972800" cy="1143000"/>
          </a:xfrm>
        </p:spPr>
        <p:txBody>
          <a:bodyPr/>
          <a:lstStyle/>
          <a:p>
            <a:pPr algn="l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FCECF-CDB4-459E-9EC6-33816D9C92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75" y="1638300"/>
            <a:ext cx="10972800" cy="4525963"/>
          </a:xfrm>
        </p:spPr>
        <p:txBody>
          <a:bodyPr/>
          <a:lstStyle/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Related Work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Time – Aware Media Bias Stance Detection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  <a:p>
            <a:r>
              <a:rPr lang="en-US" altLang="zh-TW" sz="2000" dirty="0"/>
              <a:t>Conclusion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115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67656-9B1B-4AE7-A0F4-2E3277DF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A084BE-B37C-4D6B-BC54-07EA2FB4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229E5D-6B19-427D-8CDC-0B46FE8C3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Our proposed method offers an effective way to identify the implicit stance of media outlets towards the Medigen Vaccine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Our proposed method have outperform than other method in the situation of low </a:t>
            </a:r>
            <a:r>
              <a:rPr lang="en-US" altLang="zh-TW" dirty="0" err="1"/>
              <a:t>resourse</a:t>
            </a:r>
            <a:r>
              <a:rPr lang="en-US" altLang="zh-TW" dirty="0"/>
              <a:t> training data but have related news</a:t>
            </a:r>
          </a:p>
          <a:p>
            <a:endParaRPr lang="en-US" altLang="zh-TW" dirty="0"/>
          </a:p>
          <a:p>
            <a:r>
              <a:rPr lang="en-US" altLang="zh-TW" dirty="0"/>
              <a:t>Time factor and media bias are highly related to the stance of the news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415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2652C8-7494-438C-A53B-C804C738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012724-4E3C-457C-91BD-218703AA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10D6B5-CA02-4D7B-AEF0-202B5D4F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100" dirty="0"/>
              <a:t>[1] Milburn, Michael A., and Anne B. McGrail. “The Dramatic Presentation of News and Its Effects on Cognitive Complexity.” Political Psychology, vol. 13, no. 4, 1992, pp. 613–32. JSTOR, </a:t>
            </a:r>
            <a:r>
              <a:rPr lang="en-US" altLang="zh-TW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https://doi.org/10.2307/3791493. Accessed 29 Mar. 2023</a:t>
            </a:r>
            <a:r>
              <a:rPr lang="en-US" altLang="zh-TW" sz="1100" dirty="0"/>
              <a:t>.</a:t>
            </a:r>
          </a:p>
          <a:p>
            <a:pPr marL="0" indent="0">
              <a:buNone/>
            </a:pPr>
            <a:r>
              <a:rPr lang="en-US" altLang="zh-TW" sz="1100" dirty="0"/>
              <a:t>[2] H. </a:t>
            </a:r>
            <a:r>
              <a:rPr lang="en-US" altLang="zh-TW" sz="1100" dirty="0" err="1"/>
              <a:t>Allcott</a:t>
            </a:r>
            <a:r>
              <a:rPr lang="en-US" altLang="zh-TW" sz="1100" dirty="0"/>
              <a:t> and M. Gentzkow, “Social media and fake news in the 2016 election,” The Journal of Economic Perspectives, vol. 31, no. 2, pp. 211–235, 2017</a:t>
            </a:r>
          </a:p>
          <a:p>
            <a:pPr marL="0" indent="0">
              <a:buNone/>
            </a:pPr>
            <a:r>
              <a:rPr lang="en-US" altLang="zh-TW" sz="1100" dirty="0"/>
              <a:t>[3] Jacob Devlin, Ming-Wei Chang, Kenton Lee, and Kristina Toutanova. 2019. BERT: Pre-training of Deep Bidirectional Transformers for Language Understanding. In Proceedings of the 2019 Conference of the North American Chapter of the Association for Computational Linguistics: Human Language Technologies, Volume 1 (Long and Short Papers), pages 4171–4186, Minneapolis, Minnesota. Association for Computational Linguistics. </a:t>
            </a:r>
          </a:p>
          <a:p>
            <a:pPr marL="0" indent="0">
              <a:buNone/>
            </a:pPr>
            <a:r>
              <a:rPr lang="en-US" altLang="zh-TW" sz="1100" dirty="0"/>
              <a:t>[4] Caruana, R. Multitask Learning. Machine Learning 28, 41–75 (1997).</a:t>
            </a:r>
          </a:p>
          <a:p>
            <a:pPr marL="0" indent="0">
              <a:buNone/>
            </a:pPr>
            <a:r>
              <a:rPr lang="en-US" altLang="zh-TW" sz="1100" dirty="0"/>
              <a:t>[5] </a:t>
            </a:r>
            <a:r>
              <a:rPr lang="en-US" altLang="zh-TW" sz="1100" dirty="0" err="1"/>
              <a:t>Saif</a:t>
            </a:r>
            <a:r>
              <a:rPr lang="en-US" altLang="zh-TW" sz="1100" dirty="0"/>
              <a:t> M. Mohammad, </a:t>
            </a:r>
            <a:r>
              <a:rPr lang="en-US" altLang="zh-TW" sz="1100" dirty="0" err="1"/>
              <a:t>Parinaz</a:t>
            </a:r>
            <a:r>
              <a:rPr lang="en-US" altLang="zh-TW" sz="1100" dirty="0"/>
              <a:t> </a:t>
            </a:r>
            <a:r>
              <a:rPr lang="en-US" altLang="zh-TW" sz="1100" dirty="0" err="1"/>
              <a:t>Sobhani</a:t>
            </a:r>
            <a:r>
              <a:rPr lang="en-US" altLang="zh-TW" sz="1100" dirty="0"/>
              <a:t>, and Svetlana </a:t>
            </a:r>
            <a:r>
              <a:rPr lang="en-US" altLang="zh-TW" sz="1100" dirty="0" err="1"/>
              <a:t>Kiritchenko</a:t>
            </a:r>
            <a:r>
              <a:rPr lang="en-US" altLang="zh-TW" sz="1100" dirty="0"/>
              <a:t>. 2017. Stance and Sentiment in Tweets. ACM Trans. Internet Technol. 17, 3, Article 26 (August 2017), 23 pages. https://doi.org/10.1145/3003433</a:t>
            </a:r>
            <a:br>
              <a:rPr lang="en-US" altLang="zh-TW" sz="1100" dirty="0"/>
            </a:br>
            <a:r>
              <a:rPr lang="en-US" altLang="zh-TW" sz="1100" dirty="0"/>
              <a:t>[6] </a:t>
            </a:r>
            <a:r>
              <a:rPr lang="en-US" altLang="zh-TW" sz="1100" dirty="0" err="1"/>
              <a:t>Robiert</a:t>
            </a:r>
            <a:r>
              <a:rPr lang="en-US" altLang="zh-TW" sz="1100" dirty="0"/>
              <a:t> </a:t>
            </a:r>
            <a:r>
              <a:rPr lang="en-US" altLang="zh-TW" sz="1100" dirty="0" err="1"/>
              <a:t>Sepúlveda</a:t>
            </a:r>
            <a:r>
              <a:rPr lang="en-US" altLang="zh-TW" sz="1100" dirty="0"/>
              <a:t>-Torres, Marta Vicente, Estela </a:t>
            </a:r>
            <a:r>
              <a:rPr lang="en-US" altLang="zh-TW" sz="1100" dirty="0" err="1"/>
              <a:t>Saquete</a:t>
            </a:r>
            <a:r>
              <a:rPr lang="en-US" altLang="zh-TW" sz="1100" dirty="0"/>
              <a:t>, Elena </a:t>
            </a:r>
            <a:r>
              <a:rPr lang="en-US" altLang="zh-TW" sz="1100" dirty="0" err="1"/>
              <a:t>Lloret</a:t>
            </a:r>
            <a:r>
              <a:rPr lang="en-US" altLang="zh-TW" sz="1100" dirty="0"/>
              <a:t>, Manuel Palomar. (2021) </a:t>
            </a:r>
            <a:r>
              <a:rPr lang="en-US" altLang="zh-TW" sz="1100" dirty="0" err="1"/>
              <a:t>HeadlineStanceChecker</a:t>
            </a:r>
            <a:r>
              <a:rPr lang="en-US" altLang="zh-TW" sz="1100" dirty="0"/>
              <a:t>: Exploiting summarization to detect headline </a:t>
            </a:r>
            <a:r>
              <a:rPr lang="en-US" altLang="zh-TW" sz="1100" dirty="0" err="1"/>
              <a:t>disinformation,Journal</a:t>
            </a:r>
            <a:r>
              <a:rPr lang="en-US" altLang="zh-TW" sz="1100" dirty="0"/>
              <a:t> of Web </a:t>
            </a:r>
            <a:r>
              <a:rPr lang="en-US" altLang="zh-TW" sz="1100" dirty="0" err="1"/>
              <a:t>Semantics,Volume</a:t>
            </a:r>
            <a:r>
              <a:rPr lang="en-US" altLang="zh-TW" sz="1100" dirty="0"/>
              <a:t> 71,ISSN 1570-8268,</a:t>
            </a:r>
          </a:p>
          <a:p>
            <a:pPr marL="0" indent="0">
              <a:buNone/>
            </a:pPr>
            <a:r>
              <a:rPr lang="en-US" altLang="zh-TW" sz="1100" dirty="0"/>
              <a:t>[7] Costanza </a:t>
            </a:r>
            <a:r>
              <a:rPr lang="en-US" altLang="zh-TW" sz="1100" dirty="0" err="1"/>
              <a:t>Conforti</a:t>
            </a:r>
            <a:r>
              <a:rPr lang="en-US" altLang="zh-TW" sz="1100" dirty="0"/>
              <a:t>, Jakob Berndt, Mohammad Taher </a:t>
            </a:r>
            <a:r>
              <a:rPr lang="en-US" altLang="zh-TW" sz="1100" dirty="0" err="1"/>
              <a:t>Pilehvar</a:t>
            </a:r>
            <a:r>
              <a:rPr lang="en-US" altLang="zh-TW" sz="1100" dirty="0"/>
              <a:t>, </a:t>
            </a:r>
            <a:r>
              <a:rPr lang="en-US" altLang="zh-TW" sz="1100" dirty="0" err="1"/>
              <a:t>Chryssi</a:t>
            </a:r>
            <a:r>
              <a:rPr lang="en-US" altLang="zh-TW" sz="1100" dirty="0"/>
              <a:t> </a:t>
            </a:r>
            <a:r>
              <a:rPr lang="en-US" altLang="zh-TW" sz="1100" dirty="0" err="1"/>
              <a:t>Giannitsarou</a:t>
            </a:r>
            <a:r>
              <a:rPr lang="en-US" altLang="zh-TW" sz="1100" dirty="0"/>
              <a:t>, Flavio </a:t>
            </a:r>
            <a:r>
              <a:rPr lang="en-US" altLang="zh-TW" sz="1100" dirty="0" err="1"/>
              <a:t>Toxvaerd</a:t>
            </a:r>
            <a:r>
              <a:rPr lang="en-US" altLang="zh-TW" sz="1100" dirty="0"/>
              <a:t>, and Nigel Collier. 2020. Will-They-Won’t-They: A Very Large Dataset for Stance Detection on Twitter. In Proceedings of the 58th Annual Meeting of the Association for Computational Linguistics, pages 1715–1724, Online. Association for Computational Linguistics.</a:t>
            </a:r>
          </a:p>
          <a:p>
            <a:pPr marL="0" indent="0">
              <a:buNone/>
            </a:pPr>
            <a:r>
              <a:rPr lang="en-US" altLang="zh-TW" sz="1100" dirty="0"/>
              <a:t>[8] Elena </a:t>
            </a:r>
            <a:r>
              <a:rPr lang="en-US" altLang="zh-TW" sz="1100" dirty="0" err="1"/>
              <a:t>Kochkina</a:t>
            </a:r>
            <a:r>
              <a:rPr lang="en-US" altLang="zh-TW" sz="1100" dirty="0"/>
              <a:t>, Maria </a:t>
            </a:r>
            <a:r>
              <a:rPr lang="en-US" altLang="zh-TW" sz="1100" dirty="0" err="1"/>
              <a:t>Liakata</a:t>
            </a:r>
            <a:r>
              <a:rPr lang="en-US" altLang="zh-TW" sz="1100" dirty="0"/>
              <a:t>, and </a:t>
            </a:r>
            <a:r>
              <a:rPr lang="en-US" altLang="zh-TW" sz="1100" dirty="0" err="1"/>
              <a:t>Arkaitz</a:t>
            </a:r>
            <a:r>
              <a:rPr lang="en-US" altLang="zh-TW" sz="1100" dirty="0"/>
              <a:t> </a:t>
            </a:r>
            <a:r>
              <a:rPr lang="en-US" altLang="zh-TW" sz="1100" dirty="0" err="1"/>
              <a:t>Zubiaga</a:t>
            </a:r>
            <a:r>
              <a:rPr lang="en-US" altLang="zh-TW" sz="1100" dirty="0"/>
              <a:t>. 2018. All-in-one: Multi-task Learning for </a:t>
            </a:r>
            <a:r>
              <a:rPr lang="en-US" altLang="zh-TW" sz="1100" dirty="0" err="1"/>
              <a:t>Rumour</a:t>
            </a:r>
            <a:r>
              <a:rPr lang="en-US" altLang="zh-TW" sz="1100" dirty="0"/>
              <a:t> Verification. In Proceedings of the 27th International Conference on Computational Linguistics, pages 3402–3413, Santa Fe, New Mexico, USA. Association for Computational Linguistics.</a:t>
            </a:r>
          </a:p>
          <a:p>
            <a:pPr marL="0" indent="0">
              <a:buNone/>
            </a:pPr>
            <a:r>
              <a:rPr lang="en-US" altLang="zh-TW" sz="1100" dirty="0"/>
              <a:t>[9] Upadhyaya, Apoorva &amp; </a:t>
            </a:r>
            <a:r>
              <a:rPr lang="en-US" altLang="zh-TW" sz="1100" dirty="0" err="1"/>
              <a:t>Fisichella</a:t>
            </a:r>
            <a:r>
              <a:rPr lang="en-US" altLang="zh-TW" sz="1100" dirty="0"/>
              <a:t>, Marco &amp; </a:t>
            </a:r>
            <a:r>
              <a:rPr lang="en-US" altLang="zh-TW" sz="1100" dirty="0" err="1"/>
              <a:t>Nejdl</a:t>
            </a:r>
            <a:r>
              <a:rPr lang="en-US" altLang="zh-TW" sz="1100" dirty="0"/>
              <a:t>, Wolfgang. (2022). A Multi-task Model for Sentiment Aided Stance Detection of Climate Change Tweets. 10.48550/arXiv.2211.03533. </a:t>
            </a:r>
          </a:p>
          <a:p>
            <a:pPr marL="0" indent="0">
              <a:buNone/>
            </a:pPr>
            <a:r>
              <a:rPr lang="en-US" altLang="zh-TW" sz="1100" dirty="0"/>
              <a:t>[10] Elena </a:t>
            </a:r>
            <a:r>
              <a:rPr lang="en-US" altLang="zh-TW" sz="1100" dirty="0" err="1"/>
              <a:t>Kochkina</a:t>
            </a:r>
            <a:r>
              <a:rPr lang="en-US" altLang="zh-TW" sz="1100" dirty="0"/>
              <a:t>, Maria </a:t>
            </a:r>
            <a:r>
              <a:rPr lang="en-US" altLang="zh-TW" sz="1100" dirty="0" err="1"/>
              <a:t>Liakata</a:t>
            </a:r>
            <a:r>
              <a:rPr lang="en-US" altLang="zh-TW" sz="1100" dirty="0"/>
              <a:t>, and </a:t>
            </a:r>
            <a:r>
              <a:rPr lang="en-US" altLang="zh-TW" sz="1100" dirty="0" err="1"/>
              <a:t>Arkaitz</a:t>
            </a:r>
            <a:r>
              <a:rPr lang="en-US" altLang="zh-TW" sz="1100" dirty="0"/>
              <a:t> </a:t>
            </a:r>
            <a:r>
              <a:rPr lang="en-US" altLang="zh-TW" sz="1100" dirty="0" err="1"/>
              <a:t>Zubiaga</a:t>
            </a:r>
            <a:r>
              <a:rPr lang="en-US" altLang="zh-TW" sz="1100" dirty="0"/>
              <a:t>. 2018. All-in-one: Multi-task Learning for </a:t>
            </a:r>
            <a:r>
              <a:rPr lang="en-US" altLang="zh-TW" sz="1100" dirty="0" err="1"/>
              <a:t>Rumour</a:t>
            </a:r>
            <a:r>
              <a:rPr lang="en-US" altLang="zh-TW" sz="1100" dirty="0"/>
              <a:t> Verification. In Proceedings of the 27th International Conference on Computational Linguistics, pages 3402–3413, Santa Fe, New Mexico, USA. Association for Computational Linguistics.</a:t>
            </a:r>
          </a:p>
          <a:p>
            <a:pPr marL="0" indent="0">
              <a:buNone/>
            </a:pPr>
            <a:r>
              <a:rPr lang="en-US" altLang="zh-TW" sz="1100" dirty="0"/>
              <a:t>[11] Elena </a:t>
            </a:r>
            <a:r>
              <a:rPr lang="en-US" altLang="zh-TW" sz="1100" dirty="0" err="1"/>
              <a:t>Kochkina</a:t>
            </a:r>
            <a:r>
              <a:rPr lang="en-US" altLang="zh-TW" sz="1100" dirty="0"/>
              <a:t>, Maria </a:t>
            </a:r>
            <a:r>
              <a:rPr lang="en-US" altLang="zh-TW" sz="1100" dirty="0" err="1"/>
              <a:t>Liakata</a:t>
            </a:r>
            <a:r>
              <a:rPr lang="en-US" altLang="zh-TW" sz="1100" dirty="0"/>
              <a:t>, and Isabelle </a:t>
            </a:r>
            <a:r>
              <a:rPr lang="en-US" altLang="zh-TW" sz="1100" dirty="0" err="1"/>
              <a:t>Augenstein</a:t>
            </a:r>
            <a:r>
              <a:rPr lang="en-US" altLang="zh-TW" sz="1100" dirty="0"/>
              <a:t>. 2017. Turing at SemEval-2017 Task 8: Sequential Approach to </a:t>
            </a:r>
            <a:r>
              <a:rPr lang="en-US" altLang="zh-TW" sz="1100" dirty="0" err="1"/>
              <a:t>Rumour</a:t>
            </a:r>
            <a:r>
              <a:rPr lang="en-US" altLang="zh-TW" sz="1100" dirty="0"/>
              <a:t> Stance Classification with Branch-LSTM. In Proceedings of the 11th International Workshop on Semantic Evaluation (SemEval-2017), pages 475–480, Vancouver, Canada. Association for Computational Linguistics.</a:t>
            </a:r>
          </a:p>
          <a:p>
            <a:pPr marL="0" indent="0">
              <a:buNone/>
            </a:pPr>
            <a:r>
              <a:rPr lang="en-US" altLang="zh-TW" sz="1100" dirty="0"/>
              <a:t>[12] Kyle </a:t>
            </a:r>
            <a:r>
              <a:rPr lang="en-US" altLang="zh-TW" sz="1100" dirty="0" err="1"/>
              <a:t>Glandt</a:t>
            </a:r>
            <a:r>
              <a:rPr lang="en-US" altLang="zh-TW" sz="1100" dirty="0"/>
              <a:t>, Sarthak </a:t>
            </a:r>
            <a:r>
              <a:rPr lang="en-US" altLang="zh-TW" sz="1100" dirty="0" err="1"/>
              <a:t>Khanal</a:t>
            </a:r>
            <a:r>
              <a:rPr lang="en-US" altLang="zh-TW" sz="1100" dirty="0"/>
              <a:t>, Yingjie Li, </a:t>
            </a:r>
            <a:r>
              <a:rPr lang="en-US" altLang="zh-TW" sz="1100" dirty="0" err="1"/>
              <a:t>Doina</a:t>
            </a:r>
            <a:r>
              <a:rPr lang="en-US" altLang="zh-TW" sz="1100" dirty="0"/>
              <a:t> </a:t>
            </a:r>
            <a:r>
              <a:rPr lang="en-US" altLang="zh-TW" sz="1100" dirty="0" err="1"/>
              <a:t>Caragea</a:t>
            </a:r>
            <a:r>
              <a:rPr lang="en-US" altLang="zh-TW" sz="1100" dirty="0"/>
              <a:t>, and Cornelia </a:t>
            </a:r>
            <a:r>
              <a:rPr lang="en-US" altLang="zh-TW" sz="1100" dirty="0" err="1"/>
              <a:t>Caragea</a:t>
            </a:r>
            <a:r>
              <a:rPr lang="en-US" altLang="zh-TW" sz="1100" dirty="0"/>
              <a:t>. 2021. Stance Detection in COVID-19 Tweets. In Proceedings of the 59th Annual Meeting of the Association for Computational Linguistics and the 11th International Joint Conference on Natural Language Processing (Volume 1: Long Papers), pages 1596–1611, Online. Association for Computational Linguistics.</a:t>
            </a:r>
          </a:p>
          <a:p>
            <a:pPr marL="0" indent="0">
              <a:buNone/>
            </a:pPr>
            <a:r>
              <a:rPr lang="en-US" altLang="zh-TW" sz="1100" dirty="0"/>
              <a:t>[13] </a:t>
            </a:r>
            <a:r>
              <a:rPr lang="en-US" altLang="zh-TW" sz="1100" dirty="0" err="1"/>
              <a:t>Parush</a:t>
            </a:r>
            <a:r>
              <a:rPr lang="en-US" altLang="zh-TW" sz="1100" dirty="0"/>
              <a:t> Gera and </a:t>
            </a:r>
            <a:r>
              <a:rPr lang="en-US" altLang="zh-TW" sz="1100" dirty="0" err="1"/>
              <a:t>Tempestt</a:t>
            </a:r>
            <a:r>
              <a:rPr lang="en-US" altLang="zh-TW" sz="1100" dirty="0"/>
              <a:t> Neal. 2022. A Comparative Analysis of Stance Detection Approaches and Datasets. In Proceedings of the 3rd Workshop on Evaluation and Comparison of NLP Systems, pages 58–69, Online. Association for Computational Linguistics.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64893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8CA04-56C5-4487-92A4-123728C1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F239D3-69D7-4E7A-A621-81D6379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851EC04-C86B-40A0-8DF5-8E8193F6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100" dirty="0"/>
              <a:t>[14] K. Shu, S. Wang and H. Liu, "Understanding User Profiles on Social Media for Fake News Detection," 2018 IEEE Conference on Multimedia Information Processing and Retrieval (MIPR), Miami, FL, USA, 2018, pp. 430-435, </a:t>
            </a:r>
            <a:r>
              <a:rPr lang="en-US" altLang="zh-TW" sz="1100" dirty="0" err="1"/>
              <a:t>doi</a:t>
            </a:r>
            <a:r>
              <a:rPr lang="en-US" altLang="zh-TW" sz="1100" dirty="0"/>
              <a:t>: 10.1109/MIPR.2018.00092.</a:t>
            </a:r>
          </a:p>
          <a:p>
            <a:pPr marL="0" indent="0">
              <a:buNone/>
            </a:pPr>
            <a:r>
              <a:rPr lang="en-US" altLang="zh-TW" sz="1100" dirty="0"/>
              <a:t>[15] Soroush VOSOUGHI, Deb ROI, Sinan ARAL, "The spread of true and false news online" in SCIENCE, Vol. 359, Issue 6380, (2018)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marR="0" lvl="0" indent="0" defTabSz="914400" latinLnBrk="0">
              <a:lnSpc>
                <a:spcPct val="100000"/>
              </a:lnSpc>
              <a:buClrTx/>
              <a:buSzTx/>
              <a:buNone/>
              <a:tabLst/>
              <a:defRPr/>
            </a:pPr>
            <a:r>
              <a:rPr lang="en-US" altLang="zh-TW" sz="1100" dirty="0"/>
              <a:t>[16] Timothy Niven and Hung-Yu Kao. 2020. </a:t>
            </a:r>
            <a:r>
              <a:rPr lang="en-US" altLang="zh-TW" sz="1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Measuring Alignment to Authoritarian State Media as Framing Bias</a:t>
            </a:r>
            <a:r>
              <a:rPr lang="en-US" altLang="zh-TW" sz="1100" dirty="0"/>
              <a:t>. In Proceedings of the 3rd NLP4IF Workshop on NLP for Internet Freedom: Censorship, Disinformation, and Propaganda, pages 11–21, Barcelona, Spain (Online). International Committee on Computational Linguistics (ICCL).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[17] Reimers, Nils, and Iryna </a:t>
            </a:r>
            <a:r>
              <a:rPr lang="en-US" altLang="zh-TW" sz="1100" dirty="0" err="1"/>
              <a:t>Gurevych</a:t>
            </a:r>
            <a:r>
              <a:rPr lang="en-US" altLang="zh-TW" sz="1100" dirty="0"/>
              <a:t>. "Sentence-</a:t>
            </a:r>
            <a:r>
              <a:rPr lang="en-US" altLang="zh-TW" sz="1100" dirty="0" err="1"/>
              <a:t>bert</a:t>
            </a:r>
            <a:r>
              <a:rPr lang="en-US" altLang="zh-TW" sz="1100" dirty="0"/>
              <a:t>: Sentence embeddings using </a:t>
            </a:r>
            <a:r>
              <a:rPr lang="en-US" altLang="zh-TW" sz="1100" dirty="0" err="1"/>
              <a:t>siamese</a:t>
            </a:r>
            <a:r>
              <a:rPr lang="en-US" altLang="zh-TW" sz="1100" dirty="0"/>
              <a:t> </a:t>
            </a:r>
            <a:r>
              <a:rPr lang="en-US" altLang="zh-TW" sz="1100" dirty="0" err="1"/>
              <a:t>bert</a:t>
            </a:r>
            <a:r>
              <a:rPr lang="en-US" altLang="zh-TW" sz="1100" dirty="0"/>
              <a:t>-networks." </a:t>
            </a:r>
            <a:r>
              <a:rPr lang="en-US" altLang="zh-TW" sz="1100" dirty="0" err="1"/>
              <a:t>arXiv</a:t>
            </a:r>
            <a:r>
              <a:rPr lang="en-US" altLang="zh-TW" sz="1100" dirty="0"/>
              <a:t> preprint arXiv:1908.10084 (2019).</a:t>
            </a:r>
            <a:endParaRPr lang="zh-TW" altLang="en-US" sz="11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7405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F9C0C1-0AD3-46A5-9CB5-E91CE5EA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75299B-4A17-45AC-BDE8-5E6499B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A1C56D-F159-49B4-A4D1-9391EB90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30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D0F9-837A-4257-9282-B2DA10F74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B7593AD-1F88-453D-BED5-4C591E77D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7C75CA-AD77-4D56-B3B2-0832F5A10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Taiwan News Medias show different tendency in specific Topic</a:t>
            </a:r>
          </a:p>
          <a:p>
            <a:pPr lvl="1"/>
            <a:r>
              <a:rPr lang="en-US" altLang="zh-TW" dirty="0"/>
              <a:t>Political issues, covid related issues</a:t>
            </a:r>
          </a:p>
          <a:p>
            <a:r>
              <a:rPr lang="en-US" altLang="zh-TW" dirty="0"/>
              <a:t>The position of News Media may lead how the crowds interpret the truth</a:t>
            </a:r>
          </a:p>
          <a:p>
            <a:pPr lvl="1"/>
            <a:r>
              <a:rPr lang="en-US" altLang="zh-TW" dirty="0"/>
              <a:t>2016 US presidential election fake news </a:t>
            </a:r>
          </a:p>
          <a:p>
            <a:pPr lvl="1"/>
            <a:r>
              <a:rPr lang="en-US" altLang="zh-TW" dirty="0"/>
              <a:t>Medigen Vaccine is a trending news before mayoral election</a:t>
            </a:r>
          </a:p>
          <a:p>
            <a:pPr lvl="1"/>
            <a:endParaRPr lang="zh-TW" altLang="en-US" dirty="0"/>
          </a:p>
        </p:txBody>
      </p:sp>
      <p:pic>
        <p:nvPicPr>
          <p:cNvPr id="5" name="Google Shape;105;p3" descr="明辯是非黑格爾| Teach You Something Useless">
            <a:extLst>
              <a:ext uri="{FF2B5EF4-FFF2-40B4-BE49-F238E27FC236}">
                <a16:creationId xmlns:a16="http://schemas.microsoft.com/office/drawing/2014/main" id="{D9C5A6ED-8B80-424F-88EC-7992C0E822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015" y="3657052"/>
            <a:ext cx="2841970" cy="21284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F5E0621-47F5-4A8E-8A6B-B9754330C8AA}"/>
              </a:ext>
            </a:extLst>
          </p:cNvPr>
          <p:cNvSpPr txBox="1"/>
          <p:nvPr/>
        </p:nvSpPr>
        <p:spPr>
          <a:xfrm>
            <a:off x="419100" y="6031728"/>
            <a:ext cx="1135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/>
              <a:t>[1] Milburn, Michael A., and Anne B. McGrail. “The Dramatic Presentation of News and Its Effects on Cognitive Complexity.” </a:t>
            </a:r>
            <a:r>
              <a:rPr lang="en-US" altLang="zh-TW" sz="800" i="1" dirty="0"/>
              <a:t>Political Psychology</a:t>
            </a:r>
            <a:r>
              <a:rPr lang="en-US" altLang="zh-TW" sz="800" dirty="0"/>
              <a:t>, vol. 13, no. 4, 1992, pp. 613–32. </a:t>
            </a:r>
            <a:r>
              <a:rPr lang="en-US" altLang="zh-TW" sz="800" i="1" dirty="0"/>
              <a:t>JSTOR</a:t>
            </a:r>
            <a:r>
              <a:rPr lang="en-US" altLang="zh-TW" sz="800" dirty="0"/>
              <a:t>, </a:t>
            </a:r>
            <a:r>
              <a:rPr lang="en-US" altLang="zh-TW" sz="800" dirty="0">
                <a:hlinkClick r:id="rId4"/>
              </a:rPr>
              <a:t>https://doi.org/10.2307/3791493. Accessed 29 Mar. 2023</a:t>
            </a:r>
            <a:r>
              <a:rPr lang="en-US" altLang="zh-TW" sz="800" dirty="0"/>
              <a:t>.</a:t>
            </a:r>
          </a:p>
          <a:p>
            <a:pPr algn="ctr"/>
            <a:r>
              <a:rPr lang="en-US" altLang="zh-TW" sz="800" dirty="0"/>
              <a:t>[2] </a:t>
            </a:r>
            <a:r>
              <a:rPr lang="en-US" altLang="zh-TW" sz="800" dirty="0">
                <a:latin typeface="+mn-ea"/>
                <a:ea typeface="+mn-ea"/>
              </a:rPr>
              <a:t>H. </a:t>
            </a:r>
            <a:r>
              <a:rPr lang="en-US" altLang="zh-TW" sz="800" dirty="0" err="1">
                <a:latin typeface="+mn-ea"/>
                <a:ea typeface="+mn-ea"/>
              </a:rPr>
              <a:t>Allcott</a:t>
            </a:r>
            <a:r>
              <a:rPr lang="en-US" altLang="zh-TW" sz="800" dirty="0">
                <a:latin typeface="+mn-ea"/>
                <a:ea typeface="+mn-ea"/>
              </a:rPr>
              <a:t> and M. Gentzkow, “Social media and fake news in the 2016 election,” The Journal of Economic Perspectives, vol. 31, no. 2, pp. 211–235, 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578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D4915-A795-4D44-BDD0-10B98224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616CD3-C4A8-48C4-9AD0-470C39F8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02856F-1F80-4A3C-9A55-C15F6CB78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</a:t>
            </a:r>
            <a:r>
              <a:rPr lang="en-US" altLang="zh-TW" dirty="0" err="1"/>
              <a:t>constructe</a:t>
            </a:r>
            <a:r>
              <a:rPr lang="en-US" altLang="zh-TW" dirty="0"/>
              <a:t> a Medigen Vaccine Stance dataset which consists of 3000 news</a:t>
            </a:r>
          </a:p>
          <a:p>
            <a:pPr lvl="1"/>
            <a:r>
              <a:rPr lang="en-US" altLang="zh-TW" dirty="0"/>
              <a:t>The news are manually annotated by three professional journalist </a:t>
            </a:r>
          </a:p>
          <a:p>
            <a:pPr lvl="1"/>
            <a:r>
              <a:rPr lang="en-US" altLang="zh-TW" dirty="0"/>
              <a:t>None of the annotators are from the media in the dataset    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We propose TAMB stance detection method</a:t>
            </a:r>
          </a:p>
          <a:p>
            <a:pPr lvl="1"/>
            <a:r>
              <a:rPr lang="en-US" altLang="zh-TW" dirty="0"/>
              <a:t>Stage 1: Calculate Media bias considering the impact of time</a:t>
            </a:r>
          </a:p>
          <a:p>
            <a:pPr lvl="1"/>
            <a:r>
              <a:rPr lang="en-US" altLang="zh-TW" dirty="0"/>
              <a:t>Stage 2: A lightweight method of stance detection</a:t>
            </a:r>
          </a:p>
          <a:p>
            <a:endParaRPr lang="en-US" altLang="zh-TW" dirty="0"/>
          </a:p>
          <a:p>
            <a:r>
              <a:rPr lang="en-US" altLang="zh-TW" dirty="0"/>
              <a:t>TAMB-incorporated </a:t>
            </a:r>
            <a:r>
              <a:rPr lang="en-US" altLang="zh-TW" dirty="0" err="1"/>
              <a:t>bert</a:t>
            </a:r>
            <a:r>
              <a:rPr lang="en-US" altLang="zh-TW" dirty="0"/>
              <a:t> model provide a better startup of 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492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2D6DE18F-EF04-49E9-9F6D-BA7FC690D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624" y="1164333"/>
            <a:ext cx="3873144" cy="48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F9D2C64-EBC0-42DE-AB69-5016A1AF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 – Stance Detection(1/2)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B7D47A-56A3-4A85-A902-0DAB94A9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091EC8-CBE8-495E-B444-F62F296DB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Stance Detection</a:t>
            </a:r>
          </a:p>
          <a:p>
            <a:pPr lvl="1"/>
            <a:r>
              <a:rPr lang="en-US" altLang="zh-TW"/>
              <a:t>The person opionion toward the target</a:t>
            </a:r>
          </a:p>
          <a:p>
            <a:pPr lvl="1"/>
            <a:r>
              <a:rPr lang="en-US" altLang="zh-TW"/>
              <a:t>{related, unrelated}</a:t>
            </a:r>
          </a:p>
          <a:p>
            <a:pPr lvl="1"/>
            <a:r>
              <a:rPr lang="en-US" altLang="zh-TW"/>
              <a:t>{-1: against, 0: none, 1: favor}</a:t>
            </a:r>
          </a:p>
          <a:p>
            <a:pPr lvl="1"/>
            <a:endParaRPr lang="en-US" altLang="zh-TW"/>
          </a:p>
          <a:p>
            <a:r>
              <a:rPr lang="en-US" altLang="zh-TW"/>
              <a:t>BERT</a:t>
            </a:r>
          </a:p>
          <a:p>
            <a:pPr lvl="1"/>
            <a:r>
              <a:rPr lang="en-US" altLang="zh-TW"/>
              <a:t>The SOTA model in NLP task</a:t>
            </a:r>
          </a:p>
          <a:p>
            <a:pPr lvl="1"/>
            <a:r>
              <a:rPr lang="en-US" altLang="zh-TW"/>
              <a:t>Encoder of Transformer</a:t>
            </a:r>
          </a:p>
          <a:p>
            <a:pPr lvl="1"/>
            <a:r>
              <a:rPr lang="en-US" altLang="zh-TW"/>
              <a:t>Self-attention</a:t>
            </a:r>
          </a:p>
          <a:p>
            <a:pPr lvl="2"/>
            <a:r>
              <a:rPr lang="en-US" altLang="zh-TW"/>
              <a:t>RNN: consider whole sequence</a:t>
            </a:r>
          </a:p>
          <a:p>
            <a:pPr lvl="2"/>
            <a:r>
              <a:rPr lang="en-US" altLang="zh-TW"/>
              <a:t>CNN: processing parallel</a:t>
            </a:r>
          </a:p>
          <a:p>
            <a:pPr lvl="1"/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Pretrain model</a:t>
            </a:r>
          </a:p>
          <a:p>
            <a:pPr lvl="2"/>
            <a:r>
              <a:rPr lang="en-US" altLang="zh-TW"/>
              <a:t>Masked Language Model</a:t>
            </a:r>
          </a:p>
          <a:p>
            <a:pPr lvl="2"/>
            <a:r>
              <a:rPr lang="en-US" altLang="zh-TW"/>
              <a:t>Next Sentence Prediction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C50F14-E8B5-44AE-89B4-BA828F4170C2}"/>
              </a:ext>
            </a:extLst>
          </p:cNvPr>
          <p:cNvSpPr txBox="1"/>
          <p:nvPr/>
        </p:nvSpPr>
        <p:spPr>
          <a:xfrm>
            <a:off x="8577416" y="5964357"/>
            <a:ext cx="108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Transformer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00EE5C-C5A8-428A-BA6F-4B798AE05C09}"/>
              </a:ext>
            </a:extLst>
          </p:cNvPr>
          <p:cNvSpPr txBox="1"/>
          <p:nvPr/>
        </p:nvSpPr>
        <p:spPr>
          <a:xfrm>
            <a:off x="228600" y="6122638"/>
            <a:ext cx="11071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/>
              <a:t>[3] Jacob Devlin, Ming-Wei Chang, Kenton Lee, and Kristina Toutanova. 2019. BERT: Pre-training of Deep Bidirectional Transformers for Language Understanding. In Proceedings of the 2019 Conference of the North American Chapter of the Association for Computational Linguistics: Human Language Technologies, Volume 1 (Long and Short Papers), pages 4171–4186, Minneapolis, Minnesota. Association for Computational Linguistics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2980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2ED5D-3E7E-4499-A5FC-827AF6D0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 - Classification(2/2)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A65BE6A-39AE-4DC4-8FFD-8108804C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37164A6-2503-44B6-80A9-CB11EC9E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6" y="2161391"/>
            <a:ext cx="11790686" cy="3578662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99E7046-A9D7-4765-B237-20FC6128B569}"/>
              </a:ext>
            </a:extLst>
          </p:cNvPr>
          <p:cNvSpPr txBox="1"/>
          <p:nvPr/>
        </p:nvSpPr>
        <p:spPr>
          <a:xfrm>
            <a:off x="630148" y="5851823"/>
            <a:ext cx="10931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" dirty="0"/>
              <a:t>[3] Jacob Devlin, Ming-Wei Chang, Kenton Lee, and Kristina Toutanova. 2019. BERT: Pre-training of Deep Bidirectional Transformers for Language Understanding. In Proceedings of the 2019 Conference of the North American Chapter of the Association for Computational Linguistics: Human Language Technologies, Volume 1 (Long and Short Papers), pages 4171–4186, Minneapolis, Minnesota. Association for Computational Linguistics. </a:t>
            </a:r>
          </a:p>
          <a:p>
            <a:pPr algn="ctr"/>
            <a:r>
              <a:rPr lang="en-US" altLang="zh-TW" sz="800" dirty="0"/>
              <a:t>[4] Caruana, R. Multitask Learning. Machine Learning 28, 41–75 (1997).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36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06042-A9E7-4449-8A9D-EC988EF4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0486CC-CBA0-4F62-A811-ADE0D00C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47D032B-B3B5-4102-B473-2B425B237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</a:t>
            </a:r>
          </a:p>
          <a:p>
            <a:pPr lvl="1"/>
            <a:r>
              <a:rPr lang="en-US" altLang="zh-TW" dirty="0"/>
              <a:t>News(title, media, post time)</a:t>
            </a:r>
          </a:p>
          <a:p>
            <a:r>
              <a:rPr lang="en-US" altLang="zh-TW" dirty="0"/>
              <a:t>Output</a:t>
            </a:r>
          </a:p>
          <a:p>
            <a:pPr lvl="1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stance of the news toward the target “Medigen Vaccine”</a:t>
            </a:r>
          </a:p>
          <a:p>
            <a:pPr lvl="1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 -1: against, 0: none, 1: favor)</a:t>
            </a:r>
          </a:p>
          <a:p>
            <a:r>
              <a:rPr lang="en-US" altLang="zh-TW" dirty="0">
                <a:solidFill>
                  <a:srgbClr val="000000"/>
                </a:solidFill>
              </a:rPr>
              <a:t>Objective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F1-score, accuracy</a:t>
            </a:r>
          </a:p>
          <a:p>
            <a:r>
              <a:rPr lang="en-US" altLang="zh-TW" dirty="0">
                <a:solidFill>
                  <a:srgbClr val="000000"/>
                </a:solidFill>
              </a:rPr>
              <a:t>Constraint</a:t>
            </a:r>
          </a:p>
          <a:p>
            <a:pPr lvl="1"/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News have related news</a:t>
            </a:r>
            <a:endParaRPr lang="en-US" altLang="zh-TW" dirty="0"/>
          </a:p>
          <a:p>
            <a:pPr lvl="1"/>
            <a:r>
              <a:rPr lang="en-US" altLang="zh-TW" dirty="0"/>
              <a:t>News related to “</a:t>
            </a:r>
            <a:r>
              <a:rPr lang="zh-TW" altLang="en-US" dirty="0"/>
              <a:t>高端疫苗”</a:t>
            </a:r>
          </a:p>
        </p:txBody>
      </p:sp>
    </p:spTree>
    <p:extLst>
      <p:ext uri="{BB962C8B-B14F-4D97-AF65-F5344CB8AC3E}">
        <p14:creationId xmlns:p14="http://schemas.microsoft.com/office/powerpoint/2010/main" val="167461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6CD88-EDC7-4ADE-A9DB-7A985B2B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93688"/>
            <a:ext cx="10972800" cy="1143000"/>
          </a:xfrm>
        </p:spPr>
        <p:txBody>
          <a:bodyPr/>
          <a:lstStyle/>
          <a:p>
            <a:pPr algn="l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FCECF-CDB4-459E-9EC6-33816D9C92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75" y="1638300"/>
            <a:ext cx="10972800" cy="4525963"/>
          </a:xfrm>
        </p:spPr>
        <p:txBody>
          <a:bodyPr/>
          <a:lstStyle/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sz="2000" dirty="0"/>
              <a:t>Related Work</a:t>
            </a:r>
          </a:p>
          <a:p>
            <a:pPr lvl="1"/>
            <a:r>
              <a:rPr lang="en-US" altLang="zh-TW" sz="1600" dirty="0"/>
              <a:t>Topic</a:t>
            </a:r>
          </a:p>
          <a:p>
            <a:pPr lvl="1"/>
            <a:r>
              <a:rPr lang="en-US" altLang="zh-TW" sz="1600" dirty="0"/>
              <a:t>Text</a:t>
            </a:r>
          </a:p>
          <a:p>
            <a:pPr lvl="1"/>
            <a:r>
              <a:rPr lang="en-US" altLang="zh-TW" sz="1600" dirty="0"/>
              <a:t>Profile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Time – Aware Media Bias Stance Detection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  <a:p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3902-1BB9-4A4B-93B3-6CF5A7D1470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226362"/>
      </p:ext>
    </p:extLst>
  </p:cSld>
  <p:clrMapOvr>
    <a:masterClrMapping/>
  </p:clrMapOvr>
</p:sld>
</file>

<file path=ppt/theme/theme1.xml><?xml version="1.0" encoding="utf-8"?>
<a:theme xmlns:a="http://schemas.openxmlformats.org/drawingml/2006/main" name="format2new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2791</TotalTime>
  <Words>3058</Words>
  <Application>Microsoft Office PowerPoint</Application>
  <PresentationFormat>寬螢幕</PresentationFormat>
  <Paragraphs>395</Paragraphs>
  <Slides>35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6" baseType="lpstr">
      <vt:lpstr>-apple-system</vt:lpstr>
      <vt:lpstr>ElsevierGulliver</vt:lpstr>
      <vt:lpstr>HelveticaNeue Regular</vt:lpstr>
      <vt:lpstr>微軟正黑體</vt:lpstr>
      <vt:lpstr>新細明體</vt:lpstr>
      <vt:lpstr>Arial</vt:lpstr>
      <vt:lpstr>Arial</vt:lpstr>
      <vt:lpstr>Calibri</vt:lpstr>
      <vt:lpstr>Cambria Math</vt:lpstr>
      <vt:lpstr>Consolas</vt:lpstr>
      <vt:lpstr>format2new</vt:lpstr>
      <vt:lpstr>以媒體預設立場建構的具時間感知之輕量化立場分析方法  A Time-Aware Lightweight Stance Detection Method with Media Bias   </vt:lpstr>
      <vt:lpstr>Outline</vt:lpstr>
      <vt:lpstr>Outline</vt:lpstr>
      <vt:lpstr>Motivation</vt:lpstr>
      <vt:lpstr>Contribution</vt:lpstr>
      <vt:lpstr>Background – Stance Detection(1/2)</vt:lpstr>
      <vt:lpstr>Background - Classification(2/2)</vt:lpstr>
      <vt:lpstr>Problem Statement</vt:lpstr>
      <vt:lpstr>Outline</vt:lpstr>
      <vt:lpstr>Related Work - Topic(1/3)</vt:lpstr>
      <vt:lpstr>Related Work - Text(2/3)</vt:lpstr>
      <vt:lpstr>Related Work - Profile(3/3)</vt:lpstr>
      <vt:lpstr>Outline</vt:lpstr>
      <vt:lpstr>TAMB Procedure</vt:lpstr>
      <vt:lpstr>Annotation Guildline</vt:lpstr>
      <vt:lpstr>Media Distribution(1/2)</vt:lpstr>
      <vt:lpstr>Media Distribution(2/2)</vt:lpstr>
      <vt:lpstr>Stage 1 - Media Bias</vt:lpstr>
      <vt:lpstr>Stage 2 - TAMB Stance Detection</vt:lpstr>
      <vt:lpstr>Stage 2 - TAMB - Illustration</vt:lpstr>
      <vt:lpstr>Stage 3 - TAMB-incorporated Bert</vt:lpstr>
      <vt:lpstr>Outline</vt:lpstr>
      <vt:lpstr>Compared Method</vt:lpstr>
      <vt:lpstr>Implementation</vt:lpstr>
      <vt:lpstr>Result – Accuracy (1/2)</vt:lpstr>
      <vt:lpstr>Result – Accuracy Analysis</vt:lpstr>
      <vt:lpstr>Result - Time(2/2)</vt:lpstr>
      <vt:lpstr>Result – Time Analysis</vt:lpstr>
      <vt:lpstr>Outline</vt:lpstr>
      <vt:lpstr>Discussion</vt:lpstr>
      <vt:lpstr>Outline</vt:lpstr>
      <vt:lpstr>Conclusion</vt:lpstr>
      <vt:lpstr>Reference</vt:lpstr>
      <vt:lpstr>Reference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Progress Report</dc:title>
  <dc:creator>徹宇 邱</dc:creator>
  <cp:lastModifiedBy>子權 廖</cp:lastModifiedBy>
  <cp:revision>99</cp:revision>
  <cp:lastPrinted>2023-07-25T04:36:20Z</cp:lastPrinted>
  <dcterms:created xsi:type="dcterms:W3CDTF">2023-07-10T02:52:05Z</dcterms:created>
  <dcterms:modified xsi:type="dcterms:W3CDTF">2023-07-25T05:36:25Z</dcterms:modified>
</cp:coreProperties>
</file>